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Lst>
  <p:sldSz cx="15125700" cy="10693400"/>
  <p:notesSz cx="6858000" cy="9144000"/>
  <p:embeddedFontLst>
    <p:embeddedFont>
      <p:font typeface="Avenir" panose="020B0503020203020204" pitchFamily="34" charset="0"/>
      <p:regular r:id="rId3"/>
      <p:italic r:id="rId4"/>
    </p:embeddedFont>
    <p:embeddedFont>
      <p:font typeface="Avenir Bold" panose="020B0604020202020204" charset="0"/>
      <p:regular r:id="rId5"/>
    </p:embeddedFont>
    <p:embeddedFont>
      <p:font typeface="Avenir Bold Italics" panose="020B0604020202020204" charset="0"/>
      <p:regular r:id="rId6"/>
    </p:embeddedFont>
    <p:embeddedFont>
      <p:font typeface="Avenir Italics" panose="020B0604020202020204" charset="0"/>
      <p:regular r:id="rId7"/>
    </p:embeddedFont>
    <p:embeddedFont>
      <p:font typeface="Roboto" panose="02000000000000000000" pitchFamily="2" charset="0"/>
      <p:regular r:id="rId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68" d="100"/>
          <a:sy n="68" d="100"/>
        </p:scale>
        <p:origin x="1572"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6.fntdata"/><Relationship Id="rId3" Type="http://schemas.openxmlformats.org/officeDocument/2006/relationships/font" Target="fonts/font1.fntdata"/><Relationship Id="rId7" Type="http://schemas.openxmlformats.org/officeDocument/2006/relationships/font" Target="fonts/font5.fntdata"/><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4.fntdata"/><Relationship Id="rId11" Type="http://schemas.openxmlformats.org/officeDocument/2006/relationships/theme" Target="theme/theme1.xml"/><Relationship Id="rId5" Type="http://schemas.openxmlformats.org/officeDocument/2006/relationships/font" Target="fonts/font3.fntdata"/><Relationship Id="rId10" Type="http://schemas.openxmlformats.org/officeDocument/2006/relationships/viewProps" Target="viewProps.xml"/><Relationship Id="rId4" Type="http://schemas.openxmlformats.org/officeDocument/2006/relationships/font" Target="fonts/font2.fntdata"/><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8/23/2024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8/23/2024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8/23/2024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8/23/2024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8/23/2024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svg"/><Relationship Id="rId2" Type="http://schemas.openxmlformats.org/officeDocument/2006/relationships/image" Target="../media/image1.png"/><Relationship Id="rId16" Type="http://schemas.openxmlformats.org/officeDocument/2006/relationships/image" Target="../media/image13.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hyperlink" Target="tel:04%2066%2068%2068%2068" TargetMode="External"/><Relationship Id="rId10" Type="http://schemas.openxmlformats.org/officeDocument/2006/relationships/image" Target="../media/image9.sv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hyperlink" Target="http://www.legifrance.gouv.fr/conv_coll/id/KALITEXT00000565022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2371970" y="468463"/>
            <a:ext cx="4201868" cy="548175"/>
          </a:xfrm>
          <a:custGeom>
            <a:avLst/>
            <a:gdLst/>
            <a:ahLst/>
            <a:cxnLst/>
            <a:rect l="l" t="t" r="r" b="b"/>
            <a:pathLst>
              <a:path w="4201868" h="548175">
                <a:moveTo>
                  <a:pt x="0" y="0"/>
                </a:moveTo>
                <a:lnTo>
                  <a:pt x="4201868" y="0"/>
                </a:lnTo>
                <a:lnTo>
                  <a:pt x="4201868" y="548174"/>
                </a:lnTo>
                <a:lnTo>
                  <a:pt x="0" y="54817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fr-FR"/>
          </a:p>
        </p:txBody>
      </p:sp>
      <p:grpSp>
        <p:nvGrpSpPr>
          <p:cNvPr id="3" name="Group 3"/>
          <p:cNvGrpSpPr/>
          <p:nvPr/>
        </p:nvGrpSpPr>
        <p:grpSpPr>
          <a:xfrm>
            <a:off x="259956" y="4130304"/>
            <a:ext cx="7051179" cy="2693665"/>
            <a:chOff x="0" y="0"/>
            <a:chExt cx="1786768" cy="682574"/>
          </a:xfrm>
        </p:grpSpPr>
        <p:sp>
          <p:nvSpPr>
            <p:cNvPr id="4" name="Freeform 4"/>
            <p:cNvSpPr/>
            <p:nvPr/>
          </p:nvSpPr>
          <p:spPr>
            <a:xfrm>
              <a:off x="0" y="0"/>
              <a:ext cx="1786768" cy="682574"/>
            </a:xfrm>
            <a:custGeom>
              <a:avLst/>
              <a:gdLst/>
              <a:ahLst/>
              <a:cxnLst/>
              <a:rect l="l" t="t" r="r" b="b"/>
              <a:pathLst>
                <a:path w="1786768" h="682574">
                  <a:moveTo>
                    <a:pt x="0" y="0"/>
                  </a:moveTo>
                  <a:lnTo>
                    <a:pt x="1786768" y="0"/>
                  </a:lnTo>
                  <a:lnTo>
                    <a:pt x="1786768" y="682574"/>
                  </a:lnTo>
                  <a:lnTo>
                    <a:pt x="0" y="682574"/>
                  </a:lnTo>
                  <a:close/>
                </a:path>
              </a:pathLst>
            </a:custGeom>
            <a:solidFill>
              <a:srgbClr val="E6E7E8"/>
            </a:solidFill>
          </p:spPr>
          <p:txBody>
            <a:bodyPr/>
            <a:lstStyle/>
            <a:p>
              <a:endParaRPr lang="fr-FR"/>
            </a:p>
          </p:txBody>
        </p:sp>
        <p:sp>
          <p:nvSpPr>
            <p:cNvPr id="5" name="TextBox 5"/>
            <p:cNvSpPr txBox="1"/>
            <p:nvPr/>
          </p:nvSpPr>
          <p:spPr>
            <a:xfrm>
              <a:off x="0" y="-28575"/>
              <a:ext cx="1786768" cy="711149"/>
            </a:xfrm>
            <a:prstGeom prst="rect">
              <a:avLst/>
            </a:prstGeom>
          </p:spPr>
          <p:txBody>
            <a:bodyPr lIns="71845" tIns="71845" rIns="71845" bIns="71845" rtlCol="0" anchor="ctr"/>
            <a:lstStyle/>
            <a:p>
              <a:pPr algn="ctr">
                <a:lnSpc>
                  <a:spcPts val="2185"/>
                </a:lnSpc>
              </a:pPr>
              <a:endParaRPr/>
            </a:p>
          </p:txBody>
        </p:sp>
      </p:grpSp>
      <p:grpSp>
        <p:nvGrpSpPr>
          <p:cNvPr id="6" name="Group 6"/>
          <p:cNvGrpSpPr/>
          <p:nvPr/>
        </p:nvGrpSpPr>
        <p:grpSpPr>
          <a:xfrm>
            <a:off x="259956" y="6877853"/>
            <a:ext cx="4876103" cy="3621743"/>
            <a:chOff x="0" y="0"/>
            <a:chExt cx="1235604" cy="917749"/>
          </a:xfrm>
        </p:grpSpPr>
        <p:sp>
          <p:nvSpPr>
            <p:cNvPr id="7" name="Freeform 7"/>
            <p:cNvSpPr/>
            <p:nvPr/>
          </p:nvSpPr>
          <p:spPr>
            <a:xfrm>
              <a:off x="0" y="0"/>
              <a:ext cx="1235604" cy="917749"/>
            </a:xfrm>
            <a:custGeom>
              <a:avLst/>
              <a:gdLst/>
              <a:ahLst/>
              <a:cxnLst/>
              <a:rect l="l" t="t" r="r" b="b"/>
              <a:pathLst>
                <a:path w="1235604" h="917749">
                  <a:moveTo>
                    <a:pt x="0" y="0"/>
                  </a:moveTo>
                  <a:lnTo>
                    <a:pt x="1235604" y="0"/>
                  </a:lnTo>
                  <a:lnTo>
                    <a:pt x="1235604" y="917749"/>
                  </a:lnTo>
                  <a:lnTo>
                    <a:pt x="0" y="917749"/>
                  </a:lnTo>
                  <a:close/>
                </a:path>
              </a:pathLst>
            </a:custGeom>
            <a:solidFill>
              <a:srgbClr val="E6E7E8"/>
            </a:solidFill>
          </p:spPr>
          <p:txBody>
            <a:bodyPr/>
            <a:lstStyle/>
            <a:p>
              <a:endParaRPr lang="fr-FR"/>
            </a:p>
          </p:txBody>
        </p:sp>
        <p:sp>
          <p:nvSpPr>
            <p:cNvPr id="8" name="TextBox 8"/>
            <p:cNvSpPr txBox="1"/>
            <p:nvPr/>
          </p:nvSpPr>
          <p:spPr>
            <a:xfrm>
              <a:off x="0" y="-28575"/>
              <a:ext cx="1235604" cy="946324"/>
            </a:xfrm>
            <a:prstGeom prst="rect">
              <a:avLst/>
            </a:prstGeom>
          </p:spPr>
          <p:txBody>
            <a:bodyPr lIns="71845" tIns="71845" rIns="71845" bIns="71845" rtlCol="0" anchor="ctr"/>
            <a:lstStyle/>
            <a:p>
              <a:pPr algn="ctr">
                <a:lnSpc>
                  <a:spcPts val="2185"/>
                </a:lnSpc>
              </a:pPr>
              <a:endParaRPr/>
            </a:p>
          </p:txBody>
        </p:sp>
      </p:grpSp>
      <p:grpSp>
        <p:nvGrpSpPr>
          <p:cNvPr id="9" name="Group 9"/>
          <p:cNvGrpSpPr/>
          <p:nvPr/>
        </p:nvGrpSpPr>
        <p:grpSpPr>
          <a:xfrm>
            <a:off x="5182744" y="6877853"/>
            <a:ext cx="2128391" cy="3621743"/>
            <a:chOff x="0" y="0"/>
            <a:chExt cx="539334" cy="917749"/>
          </a:xfrm>
        </p:grpSpPr>
        <p:sp>
          <p:nvSpPr>
            <p:cNvPr id="10" name="Freeform 10"/>
            <p:cNvSpPr/>
            <p:nvPr/>
          </p:nvSpPr>
          <p:spPr>
            <a:xfrm>
              <a:off x="0" y="0"/>
              <a:ext cx="539334" cy="917749"/>
            </a:xfrm>
            <a:custGeom>
              <a:avLst/>
              <a:gdLst/>
              <a:ahLst/>
              <a:cxnLst/>
              <a:rect l="l" t="t" r="r" b="b"/>
              <a:pathLst>
                <a:path w="539334" h="917749">
                  <a:moveTo>
                    <a:pt x="0" y="0"/>
                  </a:moveTo>
                  <a:lnTo>
                    <a:pt x="539334" y="0"/>
                  </a:lnTo>
                  <a:lnTo>
                    <a:pt x="539334" y="917749"/>
                  </a:lnTo>
                  <a:lnTo>
                    <a:pt x="0" y="917749"/>
                  </a:lnTo>
                  <a:close/>
                </a:path>
              </a:pathLst>
            </a:custGeom>
            <a:solidFill>
              <a:srgbClr val="F8E5DC"/>
            </a:solidFill>
          </p:spPr>
          <p:txBody>
            <a:bodyPr/>
            <a:lstStyle/>
            <a:p>
              <a:endParaRPr lang="fr-FR"/>
            </a:p>
          </p:txBody>
        </p:sp>
        <p:sp>
          <p:nvSpPr>
            <p:cNvPr id="11" name="TextBox 11"/>
            <p:cNvSpPr txBox="1"/>
            <p:nvPr/>
          </p:nvSpPr>
          <p:spPr>
            <a:xfrm>
              <a:off x="0" y="-28575"/>
              <a:ext cx="539334" cy="946324"/>
            </a:xfrm>
            <a:prstGeom prst="rect">
              <a:avLst/>
            </a:prstGeom>
          </p:spPr>
          <p:txBody>
            <a:bodyPr lIns="71845" tIns="71845" rIns="71845" bIns="71845" rtlCol="0" anchor="ctr"/>
            <a:lstStyle/>
            <a:p>
              <a:pPr algn="ctr">
                <a:lnSpc>
                  <a:spcPts val="2185"/>
                </a:lnSpc>
              </a:pPr>
              <a:endParaRPr/>
            </a:p>
          </p:txBody>
        </p:sp>
      </p:grpSp>
      <p:grpSp>
        <p:nvGrpSpPr>
          <p:cNvPr id="12" name="Group 12"/>
          <p:cNvGrpSpPr/>
          <p:nvPr/>
        </p:nvGrpSpPr>
        <p:grpSpPr>
          <a:xfrm>
            <a:off x="6350959" y="7436831"/>
            <a:ext cx="764266" cy="764266"/>
            <a:chOff x="0" y="0"/>
            <a:chExt cx="812800" cy="812800"/>
          </a:xfrm>
        </p:grpSpPr>
        <p:sp>
          <p:nvSpPr>
            <p:cNvPr id="13" name="Freeform 13"/>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FFFF"/>
            </a:solidFill>
          </p:spPr>
          <p:txBody>
            <a:bodyPr/>
            <a:lstStyle/>
            <a:p>
              <a:endParaRPr lang="fr-FR"/>
            </a:p>
          </p:txBody>
        </p:sp>
        <p:sp>
          <p:nvSpPr>
            <p:cNvPr id="14" name="TextBox 14"/>
            <p:cNvSpPr txBox="1"/>
            <p:nvPr/>
          </p:nvSpPr>
          <p:spPr>
            <a:xfrm>
              <a:off x="76200" y="9525"/>
              <a:ext cx="660400" cy="727075"/>
            </a:xfrm>
            <a:prstGeom prst="rect">
              <a:avLst/>
            </a:prstGeom>
          </p:spPr>
          <p:txBody>
            <a:bodyPr lIns="71845" tIns="71845" rIns="71845" bIns="71845" rtlCol="0" anchor="ctr"/>
            <a:lstStyle/>
            <a:p>
              <a:pPr algn="ctr">
                <a:lnSpc>
                  <a:spcPts val="2185"/>
                </a:lnSpc>
              </a:pPr>
              <a:endParaRPr/>
            </a:p>
          </p:txBody>
        </p:sp>
      </p:grpSp>
      <p:sp>
        <p:nvSpPr>
          <p:cNvPr id="15" name="Freeform 15"/>
          <p:cNvSpPr/>
          <p:nvPr/>
        </p:nvSpPr>
        <p:spPr>
          <a:xfrm>
            <a:off x="6621283" y="7528838"/>
            <a:ext cx="223618" cy="497524"/>
          </a:xfrm>
          <a:custGeom>
            <a:avLst/>
            <a:gdLst/>
            <a:ahLst/>
            <a:cxnLst/>
            <a:rect l="l" t="t" r="r" b="b"/>
            <a:pathLst>
              <a:path w="223618" h="497524">
                <a:moveTo>
                  <a:pt x="0" y="0"/>
                </a:moveTo>
                <a:lnTo>
                  <a:pt x="223618" y="0"/>
                </a:lnTo>
                <a:lnTo>
                  <a:pt x="223618" y="497523"/>
                </a:lnTo>
                <a:lnTo>
                  <a:pt x="0" y="497523"/>
                </a:lnTo>
                <a:lnTo>
                  <a:pt x="0" y="0"/>
                </a:lnTo>
                <a:close/>
              </a:path>
            </a:pathLst>
          </a:custGeom>
          <a:blipFill>
            <a:blip r:embed="rId4"/>
            <a:stretch>
              <a:fillRect/>
            </a:stretch>
          </a:blipFill>
        </p:spPr>
        <p:txBody>
          <a:bodyPr/>
          <a:lstStyle/>
          <a:p>
            <a:endParaRPr lang="fr-FR"/>
          </a:p>
        </p:txBody>
      </p:sp>
      <p:grpSp>
        <p:nvGrpSpPr>
          <p:cNvPr id="16" name="Group 16"/>
          <p:cNvGrpSpPr/>
          <p:nvPr/>
        </p:nvGrpSpPr>
        <p:grpSpPr>
          <a:xfrm>
            <a:off x="5451800" y="7413257"/>
            <a:ext cx="811414" cy="811414"/>
            <a:chOff x="0" y="0"/>
            <a:chExt cx="812800" cy="812800"/>
          </a:xfrm>
        </p:grpSpPr>
        <p:sp>
          <p:nvSpPr>
            <p:cNvPr id="17" name="Freeform 17"/>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FFFF"/>
            </a:solidFill>
          </p:spPr>
          <p:txBody>
            <a:bodyPr/>
            <a:lstStyle/>
            <a:p>
              <a:endParaRPr lang="fr-FR"/>
            </a:p>
          </p:txBody>
        </p:sp>
        <p:sp>
          <p:nvSpPr>
            <p:cNvPr id="18" name="TextBox 18"/>
            <p:cNvSpPr txBox="1"/>
            <p:nvPr/>
          </p:nvSpPr>
          <p:spPr>
            <a:xfrm>
              <a:off x="76200" y="9525"/>
              <a:ext cx="660400" cy="727075"/>
            </a:xfrm>
            <a:prstGeom prst="rect">
              <a:avLst/>
            </a:prstGeom>
          </p:spPr>
          <p:txBody>
            <a:bodyPr lIns="71845" tIns="71845" rIns="71845" bIns="71845" rtlCol="0" anchor="ctr"/>
            <a:lstStyle/>
            <a:p>
              <a:pPr algn="ctr">
                <a:lnSpc>
                  <a:spcPts val="2185"/>
                </a:lnSpc>
              </a:pPr>
              <a:endParaRPr/>
            </a:p>
          </p:txBody>
        </p:sp>
      </p:grpSp>
      <p:sp>
        <p:nvSpPr>
          <p:cNvPr id="19" name="Freeform 19"/>
          <p:cNvSpPr/>
          <p:nvPr/>
        </p:nvSpPr>
        <p:spPr>
          <a:xfrm>
            <a:off x="5625980" y="7576303"/>
            <a:ext cx="493940" cy="274808"/>
          </a:xfrm>
          <a:custGeom>
            <a:avLst/>
            <a:gdLst/>
            <a:ahLst/>
            <a:cxnLst/>
            <a:rect l="l" t="t" r="r" b="b"/>
            <a:pathLst>
              <a:path w="493940" h="274808">
                <a:moveTo>
                  <a:pt x="0" y="0"/>
                </a:moveTo>
                <a:lnTo>
                  <a:pt x="493940" y="0"/>
                </a:lnTo>
                <a:lnTo>
                  <a:pt x="493940" y="274808"/>
                </a:lnTo>
                <a:lnTo>
                  <a:pt x="0" y="274808"/>
                </a:lnTo>
                <a:lnTo>
                  <a:pt x="0" y="0"/>
                </a:lnTo>
                <a:close/>
              </a:path>
            </a:pathLst>
          </a:custGeom>
          <a:blipFill>
            <a:blip r:embed="rId5"/>
            <a:stretch>
              <a:fillRect/>
            </a:stretch>
          </a:blipFill>
        </p:spPr>
        <p:txBody>
          <a:bodyPr/>
          <a:lstStyle/>
          <a:p>
            <a:endParaRPr lang="fr-FR"/>
          </a:p>
        </p:txBody>
      </p:sp>
      <p:sp>
        <p:nvSpPr>
          <p:cNvPr id="20" name="Freeform 20"/>
          <p:cNvSpPr/>
          <p:nvPr/>
        </p:nvSpPr>
        <p:spPr>
          <a:xfrm>
            <a:off x="5431566" y="7407599"/>
            <a:ext cx="1699916" cy="826997"/>
          </a:xfrm>
          <a:custGeom>
            <a:avLst/>
            <a:gdLst/>
            <a:ahLst/>
            <a:cxnLst/>
            <a:rect l="l" t="t" r="r" b="b"/>
            <a:pathLst>
              <a:path w="1699916" h="826997">
                <a:moveTo>
                  <a:pt x="0" y="0"/>
                </a:moveTo>
                <a:lnTo>
                  <a:pt x="1699917" y="0"/>
                </a:lnTo>
                <a:lnTo>
                  <a:pt x="1699917" y="826997"/>
                </a:lnTo>
                <a:lnTo>
                  <a:pt x="0" y="826997"/>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fr-FR"/>
          </a:p>
        </p:txBody>
      </p:sp>
      <p:sp>
        <p:nvSpPr>
          <p:cNvPr id="21" name="Freeform 21"/>
          <p:cNvSpPr/>
          <p:nvPr/>
        </p:nvSpPr>
        <p:spPr>
          <a:xfrm>
            <a:off x="439547" y="7826755"/>
            <a:ext cx="670626" cy="130224"/>
          </a:xfrm>
          <a:custGeom>
            <a:avLst/>
            <a:gdLst/>
            <a:ahLst/>
            <a:cxnLst/>
            <a:rect l="l" t="t" r="r" b="b"/>
            <a:pathLst>
              <a:path w="670626" h="130224">
                <a:moveTo>
                  <a:pt x="0" y="0"/>
                </a:moveTo>
                <a:lnTo>
                  <a:pt x="670626" y="0"/>
                </a:lnTo>
                <a:lnTo>
                  <a:pt x="670626" y="130224"/>
                </a:lnTo>
                <a:lnTo>
                  <a:pt x="0" y="130224"/>
                </a:lnTo>
                <a:lnTo>
                  <a:pt x="0" y="0"/>
                </a:lnTo>
                <a:close/>
              </a:path>
            </a:pathLst>
          </a:custGeom>
          <a:blipFill>
            <a:blip r:embed="rId8"/>
            <a:stretch>
              <a:fillRect/>
            </a:stretch>
          </a:blipFill>
        </p:spPr>
        <p:txBody>
          <a:bodyPr/>
          <a:lstStyle/>
          <a:p>
            <a:endParaRPr lang="fr-FR"/>
          </a:p>
        </p:txBody>
      </p:sp>
      <p:grpSp>
        <p:nvGrpSpPr>
          <p:cNvPr id="22" name="Group 22"/>
          <p:cNvGrpSpPr/>
          <p:nvPr/>
        </p:nvGrpSpPr>
        <p:grpSpPr>
          <a:xfrm>
            <a:off x="268891" y="1168749"/>
            <a:ext cx="7042245" cy="1335381"/>
            <a:chOff x="0" y="0"/>
            <a:chExt cx="1784504" cy="338385"/>
          </a:xfrm>
        </p:grpSpPr>
        <p:sp>
          <p:nvSpPr>
            <p:cNvPr id="23" name="Freeform 23"/>
            <p:cNvSpPr/>
            <p:nvPr/>
          </p:nvSpPr>
          <p:spPr>
            <a:xfrm>
              <a:off x="0" y="0"/>
              <a:ext cx="1784504" cy="338385"/>
            </a:xfrm>
            <a:custGeom>
              <a:avLst/>
              <a:gdLst/>
              <a:ahLst/>
              <a:cxnLst/>
              <a:rect l="l" t="t" r="r" b="b"/>
              <a:pathLst>
                <a:path w="1784504" h="338385">
                  <a:moveTo>
                    <a:pt x="0" y="0"/>
                  </a:moveTo>
                  <a:lnTo>
                    <a:pt x="1784504" y="0"/>
                  </a:lnTo>
                  <a:lnTo>
                    <a:pt x="1784504" y="338385"/>
                  </a:lnTo>
                  <a:lnTo>
                    <a:pt x="0" y="338385"/>
                  </a:lnTo>
                  <a:close/>
                </a:path>
              </a:pathLst>
            </a:custGeom>
            <a:solidFill>
              <a:srgbClr val="E6E7E8"/>
            </a:solidFill>
          </p:spPr>
          <p:txBody>
            <a:bodyPr/>
            <a:lstStyle/>
            <a:p>
              <a:endParaRPr lang="fr-FR"/>
            </a:p>
          </p:txBody>
        </p:sp>
        <p:sp>
          <p:nvSpPr>
            <p:cNvPr id="24" name="TextBox 24"/>
            <p:cNvSpPr txBox="1"/>
            <p:nvPr/>
          </p:nvSpPr>
          <p:spPr>
            <a:xfrm>
              <a:off x="0" y="-28575"/>
              <a:ext cx="1784504" cy="366960"/>
            </a:xfrm>
            <a:prstGeom prst="rect">
              <a:avLst/>
            </a:prstGeom>
          </p:spPr>
          <p:txBody>
            <a:bodyPr lIns="71845" tIns="71845" rIns="71845" bIns="71845" rtlCol="0" anchor="ctr"/>
            <a:lstStyle/>
            <a:p>
              <a:pPr algn="ctr">
                <a:lnSpc>
                  <a:spcPts val="2185"/>
                </a:lnSpc>
              </a:pPr>
              <a:endParaRPr/>
            </a:p>
          </p:txBody>
        </p:sp>
      </p:grpSp>
      <p:grpSp>
        <p:nvGrpSpPr>
          <p:cNvPr id="25" name="Group 25"/>
          <p:cNvGrpSpPr/>
          <p:nvPr/>
        </p:nvGrpSpPr>
        <p:grpSpPr>
          <a:xfrm>
            <a:off x="5451800" y="2198329"/>
            <a:ext cx="1721362" cy="196303"/>
            <a:chOff x="0" y="0"/>
            <a:chExt cx="436193" cy="49743"/>
          </a:xfrm>
        </p:grpSpPr>
        <p:sp>
          <p:nvSpPr>
            <p:cNvPr id="26" name="Freeform 26"/>
            <p:cNvSpPr/>
            <p:nvPr/>
          </p:nvSpPr>
          <p:spPr>
            <a:xfrm>
              <a:off x="0" y="0"/>
              <a:ext cx="436193" cy="49743"/>
            </a:xfrm>
            <a:custGeom>
              <a:avLst/>
              <a:gdLst/>
              <a:ahLst/>
              <a:cxnLst/>
              <a:rect l="l" t="t" r="r" b="b"/>
              <a:pathLst>
                <a:path w="436193" h="49743">
                  <a:moveTo>
                    <a:pt x="0" y="0"/>
                  </a:moveTo>
                  <a:lnTo>
                    <a:pt x="436193" y="0"/>
                  </a:lnTo>
                  <a:lnTo>
                    <a:pt x="436193" y="49743"/>
                  </a:lnTo>
                  <a:lnTo>
                    <a:pt x="0" y="49743"/>
                  </a:lnTo>
                  <a:close/>
                </a:path>
              </a:pathLst>
            </a:custGeom>
            <a:solidFill>
              <a:srgbClr val="FAFFFF"/>
            </a:solidFill>
          </p:spPr>
          <p:txBody>
            <a:bodyPr/>
            <a:lstStyle/>
            <a:p>
              <a:endParaRPr lang="fr-FR"/>
            </a:p>
          </p:txBody>
        </p:sp>
        <p:sp>
          <p:nvSpPr>
            <p:cNvPr id="27" name="TextBox 27"/>
            <p:cNvSpPr txBox="1"/>
            <p:nvPr/>
          </p:nvSpPr>
          <p:spPr>
            <a:xfrm>
              <a:off x="0" y="-66675"/>
              <a:ext cx="436193" cy="116418"/>
            </a:xfrm>
            <a:prstGeom prst="rect">
              <a:avLst/>
            </a:prstGeom>
          </p:spPr>
          <p:txBody>
            <a:bodyPr lIns="71845" tIns="71845" rIns="71845" bIns="71845" rtlCol="0" anchor="ctr"/>
            <a:lstStyle/>
            <a:p>
              <a:pPr algn="ctr">
                <a:lnSpc>
                  <a:spcPts val="2185"/>
                </a:lnSpc>
              </a:pPr>
              <a:endParaRPr/>
            </a:p>
          </p:txBody>
        </p:sp>
      </p:grpSp>
      <p:grpSp>
        <p:nvGrpSpPr>
          <p:cNvPr id="29" name="Group 29"/>
          <p:cNvGrpSpPr/>
          <p:nvPr/>
        </p:nvGrpSpPr>
        <p:grpSpPr>
          <a:xfrm>
            <a:off x="2053975" y="130721"/>
            <a:ext cx="5257160" cy="1163823"/>
            <a:chOff x="0" y="0"/>
            <a:chExt cx="1332164" cy="294913"/>
          </a:xfrm>
        </p:grpSpPr>
        <p:sp>
          <p:nvSpPr>
            <p:cNvPr id="30" name="Freeform 30"/>
            <p:cNvSpPr/>
            <p:nvPr/>
          </p:nvSpPr>
          <p:spPr>
            <a:xfrm>
              <a:off x="0" y="0"/>
              <a:ext cx="1332164" cy="294913"/>
            </a:xfrm>
            <a:custGeom>
              <a:avLst/>
              <a:gdLst/>
              <a:ahLst/>
              <a:cxnLst/>
              <a:rect l="l" t="t" r="r" b="b"/>
              <a:pathLst>
                <a:path w="1332164" h="294913">
                  <a:moveTo>
                    <a:pt x="0" y="0"/>
                  </a:moveTo>
                  <a:lnTo>
                    <a:pt x="1332164" y="0"/>
                  </a:lnTo>
                  <a:lnTo>
                    <a:pt x="1332164" y="294913"/>
                  </a:lnTo>
                  <a:lnTo>
                    <a:pt x="0" y="294913"/>
                  </a:lnTo>
                  <a:close/>
                </a:path>
              </a:pathLst>
            </a:custGeom>
            <a:solidFill>
              <a:srgbClr val="E6E7E8"/>
            </a:solidFill>
          </p:spPr>
          <p:txBody>
            <a:bodyPr/>
            <a:lstStyle/>
            <a:p>
              <a:endParaRPr lang="fr-FR"/>
            </a:p>
          </p:txBody>
        </p:sp>
        <p:sp>
          <p:nvSpPr>
            <p:cNvPr id="31" name="TextBox 31"/>
            <p:cNvSpPr txBox="1"/>
            <p:nvPr/>
          </p:nvSpPr>
          <p:spPr>
            <a:xfrm>
              <a:off x="0" y="-28575"/>
              <a:ext cx="1332164" cy="323488"/>
            </a:xfrm>
            <a:prstGeom prst="rect">
              <a:avLst/>
            </a:prstGeom>
          </p:spPr>
          <p:txBody>
            <a:bodyPr lIns="71845" tIns="71845" rIns="71845" bIns="71845" rtlCol="0" anchor="ctr"/>
            <a:lstStyle/>
            <a:p>
              <a:pPr algn="ctr">
                <a:lnSpc>
                  <a:spcPts val="2185"/>
                </a:lnSpc>
              </a:pPr>
              <a:endParaRPr/>
            </a:p>
          </p:txBody>
        </p:sp>
      </p:grpSp>
      <p:grpSp>
        <p:nvGrpSpPr>
          <p:cNvPr id="32" name="Group 32"/>
          <p:cNvGrpSpPr/>
          <p:nvPr/>
        </p:nvGrpSpPr>
        <p:grpSpPr>
          <a:xfrm>
            <a:off x="2481449" y="488455"/>
            <a:ext cx="4092389" cy="191258"/>
            <a:chOff x="0" y="0"/>
            <a:chExt cx="1037011" cy="48465"/>
          </a:xfrm>
        </p:grpSpPr>
        <p:sp>
          <p:nvSpPr>
            <p:cNvPr id="33" name="Freeform 33"/>
            <p:cNvSpPr/>
            <p:nvPr/>
          </p:nvSpPr>
          <p:spPr>
            <a:xfrm>
              <a:off x="0" y="0"/>
              <a:ext cx="1037011" cy="48465"/>
            </a:xfrm>
            <a:custGeom>
              <a:avLst/>
              <a:gdLst/>
              <a:ahLst/>
              <a:cxnLst/>
              <a:rect l="l" t="t" r="r" b="b"/>
              <a:pathLst>
                <a:path w="1037011" h="48465">
                  <a:moveTo>
                    <a:pt x="0" y="0"/>
                  </a:moveTo>
                  <a:lnTo>
                    <a:pt x="1037011" y="0"/>
                  </a:lnTo>
                  <a:lnTo>
                    <a:pt x="1037011" y="48465"/>
                  </a:lnTo>
                  <a:lnTo>
                    <a:pt x="0" y="48465"/>
                  </a:lnTo>
                  <a:close/>
                </a:path>
              </a:pathLst>
            </a:custGeom>
            <a:solidFill>
              <a:srgbClr val="FFFFFF"/>
            </a:solidFill>
          </p:spPr>
          <p:txBody>
            <a:bodyPr/>
            <a:lstStyle/>
            <a:p>
              <a:endParaRPr lang="fr-FR"/>
            </a:p>
          </p:txBody>
        </p:sp>
        <p:sp>
          <p:nvSpPr>
            <p:cNvPr id="34" name="TextBox 34"/>
            <p:cNvSpPr txBox="1"/>
            <p:nvPr/>
          </p:nvSpPr>
          <p:spPr>
            <a:xfrm>
              <a:off x="0" y="-66675"/>
              <a:ext cx="1037011" cy="115140"/>
            </a:xfrm>
            <a:prstGeom prst="rect">
              <a:avLst/>
            </a:prstGeom>
          </p:spPr>
          <p:txBody>
            <a:bodyPr lIns="71845" tIns="71845" rIns="71845" bIns="71845" rtlCol="0" anchor="ctr"/>
            <a:lstStyle/>
            <a:p>
              <a:pPr algn="ctr">
                <a:lnSpc>
                  <a:spcPts val="2185"/>
                </a:lnSpc>
              </a:pPr>
              <a:endParaRPr/>
            </a:p>
          </p:txBody>
        </p:sp>
      </p:grpSp>
      <p:grpSp>
        <p:nvGrpSpPr>
          <p:cNvPr id="35" name="Group 35"/>
          <p:cNvGrpSpPr/>
          <p:nvPr/>
        </p:nvGrpSpPr>
        <p:grpSpPr>
          <a:xfrm>
            <a:off x="4057015" y="727914"/>
            <a:ext cx="2521662" cy="184406"/>
            <a:chOff x="0" y="0"/>
            <a:chExt cx="638989" cy="46728"/>
          </a:xfrm>
        </p:grpSpPr>
        <p:sp>
          <p:nvSpPr>
            <p:cNvPr id="36" name="Freeform 36"/>
            <p:cNvSpPr/>
            <p:nvPr/>
          </p:nvSpPr>
          <p:spPr>
            <a:xfrm>
              <a:off x="0" y="0"/>
              <a:ext cx="638989" cy="46728"/>
            </a:xfrm>
            <a:custGeom>
              <a:avLst/>
              <a:gdLst/>
              <a:ahLst/>
              <a:cxnLst/>
              <a:rect l="l" t="t" r="r" b="b"/>
              <a:pathLst>
                <a:path w="638989" h="46728">
                  <a:moveTo>
                    <a:pt x="0" y="0"/>
                  </a:moveTo>
                  <a:lnTo>
                    <a:pt x="638989" y="0"/>
                  </a:lnTo>
                  <a:lnTo>
                    <a:pt x="638989" y="46728"/>
                  </a:lnTo>
                  <a:lnTo>
                    <a:pt x="0" y="46728"/>
                  </a:lnTo>
                  <a:close/>
                </a:path>
              </a:pathLst>
            </a:custGeom>
            <a:solidFill>
              <a:srgbClr val="FFFFFF"/>
            </a:solidFill>
          </p:spPr>
          <p:txBody>
            <a:bodyPr/>
            <a:lstStyle/>
            <a:p>
              <a:endParaRPr lang="fr-FR"/>
            </a:p>
          </p:txBody>
        </p:sp>
        <p:sp>
          <p:nvSpPr>
            <p:cNvPr id="37" name="TextBox 37"/>
            <p:cNvSpPr txBox="1"/>
            <p:nvPr/>
          </p:nvSpPr>
          <p:spPr>
            <a:xfrm>
              <a:off x="0" y="-66675"/>
              <a:ext cx="638989" cy="113403"/>
            </a:xfrm>
            <a:prstGeom prst="rect">
              <a:avLst/>
            </a:prstGeom>
          </p:spPr>
          <p:txBody>
            <a:bodyPr lIns="71845" tIns="71845" rIns="71845" bIns="71845" rtlCol="0" anchor="ctr"/>
            <a:lstStyle/>
            <a:p>
              <a:pPr algn="ctr">
                <a:lnSpc>
                  <a:spcPts val="2185"/>
                </a:lnSpc>
              </a:pPr>
              <a:endParaRPr/>
            </a:p>
          </p:txBody>
        </p:sp>
      </p:grpSp>
      <p:sp>
        <p:nvSpPr>
          <p:cNvPr id="38" name="Freeform 38"/>
          <p:cNvSpPr/>
          <p:nvPr/>
        </p:nvSpPr>
        <p:spPr>
          <a:xfrm flipH="1">
            <a:off x="2826968" y="7133469"/>
            <a:ext cx="643721" cy="314619"/>
          </a:xfrm>
          <a:custGeom>
            <a:avLst/>
            <a:gdLst/>
            <a:ahLst/>
            <a:cxnLst/>
            <a:rect l="l" t="t" r="r" b="b"/>
            <a:pathLst>
              <a:path w="643721" h="314619">
                <a:moveTo>
                  <a:pt x="643721" y="0"/>
                </a:moveTo>
                <a:lnTo>
                  <a:pt x="0" y="0"/>
                </a:lnTo>
                <a:lnTo>
                  <a:pt x="0" y="314619"/>
                </a:lnTo>
                <a:lnTo>
                  <a:pt x="643721" y="314619"/>
                </a:lnTo>
                <a:lnTo>
                  <a:pt x="643721" y="0"/>
                </a:lnTo>
                <a:close/>
              </a:path>
            </a:pathLst>
          </a:custGeom>
          <a:blipFill>
            <a:blip r:embed="rId9">
              <a:extLst>
                <a:ext uri="{96DAC541-7B7A-43D3-8B79-37D633B846F1}">
                  <asvg:svgBlip xmlns:asvg="http://schemas.microsoft.com/office/drawing/2016/SVG/main" r:embed="rId10"/>
                </a:ext>
              </a:extLst>
            </a:blip>
            <a:stretch>
              <a:fillRect/>
            </a:stretch>
          </a:blipFill>
        </p:spPr>
        <p:txBody>
          <a:bodyPr/>
          <a:lstStyle/>
          <a:p>
            <a:endParaRPr lang="fr-FR"/>
          </a:p>
        </p:txBody>
      </p:sp>
      <p:sp>
        <p:nvSpPr>
          <p:cNvPr id="39" name="Freeform 39"/>
          <p:cNvSpPr/>
          <p:nvPr/>
        </p:nvSpPr>
        <p:spPr>
          <a:xfrm>
            <a:off x="523995" y="7086208"/>
            <a:ext cx="372306" cy="372306"/>
          </a:xfrm>
          <a:custGeom>
            <a:avLst/>
            <a:gdLst/>
            <a:ahLst/>
            <a:cxnLst/>
            <a:rect l="l" t="t" r="r" b="b"/>
            <a:pathLst>
              <a:path w="372306" h="372306">
                <a:moveTo>
                  <a:pt x="0" y="0"/>
                </a:moveTo>
                <a:lnTo>
                  <a:pt x="372307" y="0"/>
                </a:lnTo>
                <a:lnTo>
                  <a:pt x="372307" y="372307"/>
                </a:lnTo>
                <a:lnTo>
                  <a:pt x="0" y="372307"/>
                </a:lnTo>
                <a:lnTo>
                  <a:pt x="0" y="0"/>
                </a:lnTo>
                <a:close/>
              </a:path>
            </a:pathLst>
          </a:custGeom>
          <a:blipFill>
            <a:blip r:embed="rId11">
              <a:extLst>
                <a:ext uri="{96DAC541-7B7A-43D3-8B79-37D633B846F1}">
                  <asvg:svgBlip xmlns:asvg="http://schemas.microsoft.com/office/drawing/2016/SVG/main" r:embed="rId12"/>
                </a:ext>
              </a:extLst>
            </a:blip>
            <a:stretch>
              <a:fillRect/>
            </a:stretch>
          </a:blipFill>
        </p:spPr>
        <p:txBody>
          <a:bodyPr/>
          <a:lstStyle/>
          <a:p>
            <a:endParaRPr lang="fr-FR"/>
          </a:p>
        </p:txBody>
      </p:sp>
      <p:grpSp>
        <p:nvGrpSpPr>
          <p:cNvPr id="40" name="Group 40"/>
          <p:cNvGrpSpPr/>
          <p:nvPr/>
        </p:nvGrpSpPr>
        <p:grpSpPr>
          <a:xfrm>
            <a:off x="1085502" y="1976387"/>
            <a:ext cx="2574658" cy="196303"/>
            <a:chOff x="0" y="0"/>
            <a:chExt cx="652418" cy="49743"/>
          </a:xfrm>
        </p:grpSpPr>
        <p:sp>
          <p:nvSpPr>
            <p:cNvPr id="41" name="Freeform 41"/>
            <p:cNvSpPr/>
            <p:nvPr/>
          </p:nvSpPr>
          <p:spPr>
            <a:xfrm>
              <a:off x="0" y="0"/>
              <a:ext cx="652418" cy="49743"/>
            </a:xfrm>
            <a:custGeom>
              <a:avLst/>
              <a:gdLst/>
              <a:ahLst/>
              <a:cxnLst/>
              <a:rect l="l" t="t" r="r" b="b"/>
              <a:pathLst>
                <a:path w="652418" h="49743">
                  <a:moveTo>
                    <a:pt x="0" y="0"/>
                  </a:moveTo>
                  <a:lnTo>
                    <a:pt x="652418" y="0"/>
                  </a:lnTo>
                  <a:lnTo>
                    <a:pt x="652418" y="49743"/>
                  </a:lnTo>
                  <a:lnTo>
                    <a:pt x="0" y="49743"/>
                  </a:lnTo>
                  <a:close/>
                </a:path>
              </a:pathLst>
            </a:custGeom>
            <a:solidFill>
              <a:srgbClr val="FAFFFF"/>
            </a:solidFill>
          </p:spPr>
          <p:txBody>
            <a:bodyPr/>
            <a:lstStyle/>
            <a:p>
              <a:endParaRPr lang="fr-FR"/>
            </a:p>
          </p:txBody>
        </p:sp>
        <p:sp>
          <p:nvSpPr>
            <p:cNvPr id="42" name="TextBox 42"/>
            <p:cNvSpPr txBox="1"/>
            <p:nvPr/>
          </p:nvSpPr>
          <p:spPr>
            <a:xfrm>
              <a:off x="0" y="-66675"/>
              <a:ext cx="652418" cy="116418"/>
            </a:xfrm>
            <a:prstGeom prst="rect">
              <a:avLst/>
            </a:prstGeom>
          </p:spPr>
          <p:txBody>
            <a:bodyPr lIns="71845" tIns="71845" rIns="71845" bIns="71845" rtlCol="0" anchor="ctr"/>
            <a:lstStyle/>
            <a:p>
              <a:pPr algn="ctr">
                <a:lnSpc>
                  <a:spcPts val="2185"/>
                </a:lnSpc>
              </a:pPr>
              <a:endParaRPr/>
            </a:p>
          </p:txBody>
        </p:sp>
      </p:grpSp>
      <p:sp>
        <p:nvSpPr>
          <p:cNvPr id="43" name="TextBox 43"/>
          <p:cNvSpPr txBox="1"/>
          <p:nvPr/>
        </p:nvSpPr>
        <p:spPr>
          <a:xfrm>
            <a:off x="327102" y="1891110"/>
            <a:ext cx="1296784" cy="484547"/>
          </a:xfrm>
          <a:prstGeom prst="rect">
            <a:avLst/>
          </a:prstGeom>
        </p:spPr>
        <p:txBody>
          <a:bodyPr lIns="0" tIns="0" rIns="0" bIns="0" rtlCol="0" anchor="t">
            <a:spAutoFit/>
          </a:bodyPr>
          <a:lstStyle/>
          <a:p>
            <a:pPr algn="l">
              <a:lnSpc>
                <a:spcPts val="2376"/>
              </a:lnSpc>
            </a:pPr>
            <a:r>
              <a:rPr lang="en-US" sz="984">
                <a:solidFill>
                  <a:srgbClr val="536070"/>
                </a:solidFill>
                <a:latin typeface="Avenir"/>
              </a:rPr>
              <a:t>Anti poison : </a:t>
            </a:r>
          </a:p>
          <a:p>
            <a:pPr algn="l">
              <a:lnSpc>
                <a:spcPts val="1017"/>
              </a:lnSpc>
            </a:pPr>
            <a:r>
              <a:rPr lang="en-US" sz="984" spc="-7">
                <a:solidFill>
                  <a:srgbClr val="536070"/>
                </a:solidFill>
                <a:latin typeface="Avenir"/>
              </a:rPr>
              <a:t>Défenseur des droits : </a:t>
            </a:r>
          </a:p>
        </p:txBody>
      </p:sp>
      <p:sp>
        <p:nvSpPr>
          <p:cNvPr id="44" name="TextBox 44"/>
          <p:cNvSpPr txBox="1"/>
          <p:nvPr/>
        </p:nvSpPr>
        <p:spPr>
          <a:xfrm>
            <a:off x="4141567" y="1899014"/>
            <a:ext cx="1271999" cy="484366"/>
          </a:xfrm>
          <a:prstGeom prst="rect">
            <a:avLst/>
          </a:prstGeom>
        </p:spPr>
        <p:txBody>
          <a:bodyPr lIns="0" tIns="0" rIns="0" bIns="0" rtlCol="0" anchor="t">
            <a:spAutoFit/>
          </a:bodyPr>
          <a:lstStyle/>
          <a:p>
            <a:pPr algn="l">
              <a:lnSpc>
                <a:spcPts val="2376"/>
              </a:lnSpc>
            </a:pPr>
            <a:r>
              <a:rPr lang="en-US" sz="984" spc="-8" dirty="0">
                <a:solidFill>
                  <a:srgbClr val="536070"/>
                </a:solidFill>
                <a:latin typeface="Avenir"/>
                <a:ea typeface="Avenir"/>
              </a:rPr>
              <a:t>N° </a:t>
            </a:r>
            <a:r>
              <a:rPr lang="en-US" sz="984" spc="-8" dirty="0" err="1">
                <a:solidFill>
                  <a:srgbClr val="536070"/>
                </a:solidFill>
                <a:latin typeface="Avenir"/>
                <a:ea typeface="Avenir"/>
              </a:rPr>
              <a:t>Hôpital</a:t>
            </a:r>
            <a:r>
              <a:rPr lang="en-US" sz="984" spc="-8" dirty="0">
                <a:solidFill>
                  <a:srgbClr val="536070"/>
                </a:solidFill>
                <a:latin typeface="Avenir"/>
                <a:ea typeface="Avenir"/>
              </a:rPr>
              <a:t> : </a:t>
            </a:r>
          </a:p>
          <a:p>
            <a:pPr algn="l">
              <a:lnSpc>
                <a:spcPts val="1017"/>
              </a:lnSpc>
            </a:pPr>
            <a:r>
              <a:rPr lang="en-US" sz="984" spc="-8" dirty="0" err="1">
                <a:solidFill>
                  <a:srgbClr val="536070"/>
                </a:solidFill>
                <a:latin typeface="Avenir"/>
              </a:rPr>
              <a:t>Référent</a:t>
            </a:r>
            <a:r>
              <a:rPr lang="en-US" sz="984" spc="-8" dirty="0">
                <a:solidFill>
                  <a:srgbClr val="536070"/>
                </a:solidFill>
                <a:latin typeface="Avenir"/>
              </a:rPr>
              <a:t> </a:t>
            </a:r>
            <a:r>
              <a:rPr lang="en-US" sz="984" spc="-8" dirty="0" err="1">
                <a:solidFill>
                  <a:srgbClr val="536070"/>
                </a:solidFill>
                <a:latin typeface="Avenir"/>
              </a:rPr>
              <a:t>harcèlement</a:t>
            </a:r>
            <a:r>
              <a:rPr lang="en-US" sz="984" spc="-8" dirty="0">
                <a:solidFill>
                  <a:srgbClr val="536070"/>
                </a:solidFill>
                <a:latin typeface="Avenir"/>
              </a:rPr>
              <a:t> : </a:t>
            </a:r>
          </a:p>
        </p:txBody>
      </p:sp>
      <p:grpSp>
        <p:nvGrpSpPr>
          <p:cNvPr id="45" name="Group 45"/>
          <p:cNvGrpSpPr/>
          <p:nvPr/>
        </p:nvGrpSpPr>
        <p:grpSpPr>
          <a:xfrm>
            <a:off x="1829077" y="6574769"/>
            <a:ext cx="2573064" cy="196303"/>
            <a:chOff x="0" y="0"/>
            <a:chExt cx="652014" cy="49743"/>
          </a:xfrm>
        </p:grpSpPr>
        <p:sp>
          <p:nvSpPr>
            <p:cNvPr id="46" name="Freeform 46"/>
            <p:cNvSpPr/>
            <p:nvPr/>
          </p:nvSpPr>
          <p:spPr>
            <a:xfrm>
              <a:off x="0" y="0"/>
              <a:ext cx="652014" cy="49743"/>
            </a:xfrm>
            <a:custGeom>
              <a:avLst/>
              <a:gdLst/>
              <a:ahLst/>
              <a:cxnLst/>
              <a:rect l="l" t="t" r="r" b="b"/>
              <a:pathLst>
                <a:path w="652014" h="49743">
                  <a:moveTo>
                    <a:pt x="0" y="0"/>
                  </a:moveTo>
                  <a:lnTo>
                    <a:pt x="652014" y="0"/>
                  </a:lnTo>
                  <a:lnTo>
                    <a:pt x="652014" y="49743"/>
                  </a:lnTo>
                  <a:lnTo>
                    <a:pt x="0" y="49743"/>
                  </a:lnTo>
                  <a:close/>
                </a:path>
              </a:pathLst>
            </a:custGeom>
            <a:solidFill>
              <a:srgbClr val="FAFFFF"/>
            </a:solidFill>
          </p:spPr>
          <p:txBody>
            <a:bodyPr/>
            <a:lstStyle/>
            <a:p>
              <a:endParaRPr lang="fr-FR"/>
            </a:p>
          </p:txBody>
        </p:sp>
        <p:sp>
          <p:nvSpPr>
            <p:cNvPr id="47" name="TextBox 47"/>
            <p:cNvSpPr txBox="1"/>
            <p:nvPr/>
          </p:nvSpPr>
          <p:spPr>
            <a:xfrm>
              <a:off x="0" y="-66675"/>
              <a:ext cx="652014" cy="116418"/>
            </a:xfrm>
            <a:prstGeom prst="rect">
              <a:avLst/>
            </a:prstGeom>
          </p:spPr>
          <p:txBody>
            <a:bodyPr lIns="71845" tIns="71845" rIns="71845" bIns="71845" rtlCol="0" anchor="ctr"/>
            <a:lstStyle/>
            <a:p>
              <a:pPr algn="ctr">
                <a:lnSpc>
                  <a:spcPts val="2185"/>
                </a:lnSpc>
              </a:pPr>
              <a:endParaRPr/>
            </a:p>
          </p:txBody>
        </p:sp>
      </p:grpSp>
      <p:grpSp>
        <p:nvGrpSpPr>
          <p:cNvPr id="48" name="Group 48"/>
          <p:cNvGrpSpPr/>
          <p:nvPr/>
        </p:nvGrpSpPr>
        <p:grpSpPr>
          <a:xfrm>
            <a:off x="1569010" y="2200059"/>
            <a:ext cx="2091149" cy="196303"/>
            <a:chOff x="0" y="0"/>
            <a:chExt cx="529897" cy="49743"/>
          </a:xfrm>
        </p:grpSpPr>
        <p:sp>
          <p:nvSpPr>
            <p:cNvPr id="49" name="Freeform 49"/>
            <p:cNvSpPr/>
            <p:nvPr/>
          </p:nvSpPr>
          <p:spPr>
            <a:xfrm>
              <a:off x="0" y="0"/>
              <a:ext cx="529897" cy="49743"/>
            </a:xfrm>
            <a:custGeom>
              <a:avLst/>
              <a:gdLst/>
              <a:ahLst/>
              <a:cxnLst/>
              <a:rect l="l" t="t" r="r" b="b"/>
              <a:pathLst>
                <a:path w="529897" h="49743">
                  <a:moveTo>
                    <a:pt x="0" y="0"/>
                  </a:moveTo>
                  <a:lnTo>
                    <a:pt x="529897" y="0"/>
                  </a:lnTo>
                  <a:lnTo>
                    <a:pt x="529897" y="49743"/>
                  </a:lnTo>
                  <a:lnTo>
                    <a:pt x="0" y="49743"/>
                  </a:lnTo>
                  <a:close/>
                </a:path>
              </a:pathLst>
            </a:custGeom>
            <a:solidFill>
              <a:srgbClr val="FAFFFF"/>
            </a:solidFill>
          </p:spPr>
          <p:txBody>
            <a:bodyPr/>
            <a:lstStyle/>
            <a:p>
              <a:endParaRPr lang="fr-FR"/>
            </a:p>
          </p:txBody>
        </p:sp>
        <p:sp>
          <p:nvSpPr>
            <p:cNvPr id="50" name="TextBox 50"/>
            <p:cNvSpPr txBox="1"/>
            <p:nvPr/>
          </p:nvSpPr>
          <p:spPr>
            <a:xfrm>
              <a:off x="0" y="-66675"/>
              <a:ext cx="529897" cy="116418"/>
            </a:xfrm>
            <a:prstGeom prst="rect">
              <a:avLst/>
            </a:prstGeom>
          </p:spPr>
          <p:txBody>
            <a:bodyPr lIns="71845" tIns="71845" rIns="71845" bIns="71845" rtlCol="0" anchor="ctr"/>
            <a:lstStyle/>
            <a:p>
              <a:pPr algn="ctr">
                <a:lnSpc>
                  <a:spcPts val="2185"/>
                </a:lnSpc>
              </a:pPr>
              <a:endParaRPr/>
            </a:p>
          </p:txBody>
        </p:sp>
      </p:grpSp>
      <p:sp>
        <p:nvSpPr>
          <p:cNvPr id="51" name="TextBox 51"/>
          <p:cNvSpPr txBox="1"/>
          <p:nvPr/>
        </p:nvSpPr>
        <p:spPr>
          <a:xfrm>
            <a:off x="5451800" y="1935391"/>
            <a:ext cx="1240314" cy="209521"/>
          </a:xfrm>
          <a:prstGeom prst="rect">
            <a:avLst/>
          </a:prstGeom>
        </p:spPr>
        <p:txBody>
          <a:bodyPr lIns="0" tIns="0" rIns="0" bIns="0" rtlCol="0" anchor="t">
            <a:spAutoFit/>
          </a:bodyPr>
          <a:lstStyle/>
          <a:p>
            <a:pPr algn="ctr">
              <a:lnSpc>
                <a:spcPts val="1696"/>
              </a:lnSpc>
            </a:pPr>
            <a:r>
              <a:rPr lang="en-US" sz="984">
                <a:solidFill>
                  <a:srgbClr val="536070"/>
                </a:solidFill>
                <a:latin typeface="Avenir Italics"/>
              </a:rPr>
              <a:t>04 66 04 31 46</a:t>
            </a:r>
          </a:p>
        </p:txBody>
      </p:sp>
      <p:grpSp>
        <p:nvGrpSpPr>
          <p:cNvPr id="52" name="Group 52"/>
          <p:cNvGrpSpPr/>
          <p:nvPr/>
        </p:nvGrpSpPr>
        <p:grpSpPr>
          <a:xfrm>
            <a:off x="3890783" y="4625689"/>
            <a:ext cx="2334548" cy="196303"/>
            <a:chOff x="0" y="0"/>
            <a:chExt cx="591574" cy="49743"/>
          </a:xfrm>
        </p:grpSpPr>
        <p:sp>
          <p:nvSpPr>
            <p:cNvPr id="53" name="Freeform 53"/>
            <p:cNvSpPr/>
            <p:nvPr/>
          </p:nvSpPr>
          <p:spPr>
            <a:xfrm>
              <a:off x="0" y="0"/>
              <a:ext cx="591574" cy="49743"/>
            </a:xfrm>
            <a:custGeom>
              <a:avLst/>
              <a:gdLst/>
              <a:ahLst/>
              <a:cxnLst/>
              <a:rect l="l" t="t" r="r" b="b"/>
              <a:pathLst>
                <a:path w="591574" h="49743">
                  <a:moveTo>
                    <a:pt x="0" y="0"/>
                  </a:moveTo>
                  <a:lnTo>
                    <a:pt x="591574" y="0"/>
                  </a:lnTo>
                  <a:lnTo>
                    <a:pt x="591574" y="49743"/>
                  </a:lnTo>
                  <a:lnTo>
                    <a:pt x="0" y="49743"/>
                  </a:lnTo>
                  <a:close/>
                </a:path>
              </a:pathLst>
            </a:custGeom>
            <a:solidFill>
              <a:srgbClr val="FAFFFF"/>
            </a:solidFill>
          </p:spPr>
          <p:txBody>
            <a:bodyPr/>
            <a:lstStyle/>
            <a:p>
              <a:endParaRPr lang="fr-FR"/>
            </a:p>
          </p:txBody>
        </p:sp>
        <p:sp>
          <p:nvSpPr>
            <p:cNvPr id="54" name="TextBox 54"/>
            <p:cNvSpPr txBox="1"/>
            <p:nvPr/>
          </p:nvSpPr>
          <p:spPr>
            <a:xfrm>
              <a:off x="0" y="-66675"/>
              <a:ext cx="591574" cy="116418"/>
            </a:xfrm>
            <a:prstGeom prst="rect">
              <a:avLst/>
            </a:prstGeom>
          </p:spPr>
          <p:txBody>
            <a:bodyPr lIns="71845" tIns="71845" rIns="71845" bIns="71845" rtlCol="0" anchor="ctr"/>
            <a:lstStyle/>
            <a:p>
              <a:pPr algn="ctr">
                <a:lnSpc>
                  <a:spcPts val="2185"/>
                </a:lnSpc>
              </a:pPr>
              <a:endParaRPr/>
            </a:p>
          </p:txBody>
        </p:sp>
      </p:grpSp>
      <p:grpSp>
        <p:nvGrpSpPr>
          <p:cNvPr id="55" name="Group 55"/>
          <p:cNvGrpSpPr/>
          <p:nvPr/>
        </p:nvGrpSpPr>
        <p:grpSpPr>
          <a:xfrm>
            <a:off x="340546" y="4613942"/>
            <a:ext cx="2334548" cy="196303"/>
            <a:chOff x="0" y="0"/>
            <a:chExt cx="591574" cy="49743"/>
          </a:xfrm>
        </p:grpSpPr>
        <p:sp>
          <p:nvSpPr>
            <p:cNvPr id="56" name="Freeform 56"/>
            <p:cNvSpPr/>
            <p:nvPr/>
          </p:nvSpPr>
          <p:spPr>
            <a:xfrm>
              <a:off x="0" y="0"/>
              <a:ext cx="591574" cy="49743"/>
            </a:xfrm>
            <a:custGeom>
              <a:avLst/>
              <a:gdLst/>
              <a:ahLst/>
              <a:cxnLst/>
              <a:rect l="l" t="t" r="r" b="b"/>
              <a:pathLst>
                <a:path w="591574" h="49743">
                  <a:moveTo>
                    <a:pt x="0" y="0"/>
                  </a:moveTo>
                  <a:lnTo>
                    <a:pt x="591574" y="0"/>
                  </a:lnTo>
                  <a:lnTo>
                    <a:pt x="591574" y="49743"/>
                  </a:lnTo>
                  <a:lnTo>
                    <a:pt x="0" y="49743"/>
                  </a:lnTo>
                  <a:close/>
                </a:path>
              </a:pathLst>
            </a:custGeom>
            <a:solidFill>
              <a:srgbClr val="FAFFFF"/>
            </a:solidFill>
          </p:spPr>
          <p:txBody>
            <a:bodyPr/>
            <a:lstStyle/>
            <a:p>
              <a:endParaRPr lang="fr-FR"/>
            </a:p>
          </p:txBody>
        </p:sp>
        <p:sp>
          <p:nvSpPr>
            <p:cNvPr id="57" name="TextBox 57"/>
            <p:cNvSpPr txBox="1"/>
            <p:nvPr/>
          </p:nvSpPr>
          <p:spPr>
            <a:xfrm>
              <a:off x="0" y="-66675"/>
              <a:ext cx="591574" cy="116418"/>
            </a:xfrm>
            <a:prstGeom prst="rect">
              <a:avLst/>
            </a:prstGeom>
          </p:spPr>
          <p:txBody>
            <a:bodyPr lIns="71845" tIns="71845" rIns="71845" bIns="71845" rtlCol="0" anchor="ctr"/>
            <a:lstStyle/>
            <a:p>
              <a:pPr algn="ctr">
                <a:lnSpc>
                  <a:spcPts val="2185"/>
                </a:lnSpc>
              </a:pPr>
              <a:endParaRPr/>
            </a:p>
          </p:txBody>
        </p:sp>
      </p:grpSp>
      <p:grpSp>
        <p:nvGrpSpPr>
          <p:cNvPr id="58" name="Group 58"/>
          <p:cNvGrpSpPr/>
          <p:nvPr/>
        </p:nvGrpSpPr>
        <p:grpSpPr>
          <a:xfrm>
            <a:off x="4865139" y="1975338"/>
            <a:ext cx="2308023" cy="196303"/>
            <a:chOff x="0" y="0"/>
            <a:chExt cx="584853" cy="49743"/>
          </a:xfrm>
        </p:grpSpPr>
        <p:sp>
          <p:nvSpPr>
            <p:cNvPr id="59" name="Freeform 59"/>
            <p:cNvSpPr/>
            <p:nvPr/>
          </p:nvSpPr>
          <p:spPr>
            <a:xfrm>
              <a:off x="0" y="0"/>
              <a:ext cx="584853" cy="49743"/>
            </a:xfrm>
            <a:custGeom>
              <a:avLst/>
              <a:gdLst/>
              <a:ahLst/>
              <a:cxnLst/>
              <a:rect l="l" t="t" r="r" b="b"/>
              <a:pathLst>
                <a:path w="584853" h="49743">
                  <a:moveTo>
                    <a:pt x="0" y="0"/>
                  </a:moveTo>
                  <a:lnTo>
                    <a:pt x="584853" y="0"/>
                  </a:lnTo>
                  <a:lnTo>
                    <a:pt x="584853" y="49743"/>
                  </a:lnTo>
                  <a:lnTo>
                    <a:pt x="0" y="49743"/>
                  </a:lnTo>
                  <a:close/>
                </a:path>
              </a:pathLst>
            </a:custGeom>
            <a:solidFill>
              <a:srgbClr val="FAFFFF"/>
            </a:solidFill>
          </p:spPr>
          <p:txBody>
            <a:bodyPr/>
            <a:lstStyle/>
            <a:p>
              <a:endParaRPr lang="fr-FR"/>
            </a:p>
          </p:txBody>
        </p:sp>
        <p:sp>
          <p:nvSpPr>
            <p:cNvPr id="60" name="TextBox 60"/>
            <p:cNvSpPr txBox="1"/>
            <p:nvPr/>
          </p:nvSpPr>
          <p:spPr>
            <a:xfrm>
              <a:off x="0" y="-66675"/>
              <a:ext cx="584853" cy="116418"/>
            </a:xfrm>
            <a:prstGeom prst="rect">
              <a:avLst/>
            </a:prstGeom>
          </p:spPr>
          <p:txBody>
            <a:bodyPr lIns="71845" tIns="71845" rIns="71845" bIns="71845" rtlCol="0" anchor="ctr"/>
            <a:lstStyle/>
            <a:p>
              <a:pPr algn="ctr">
                <a:lnSpc>
                  <a:spcPts val="2185"/>
                </a:lnSpc>
              </a:pPr>
              <a:endParaRPr/>
            </a:p>
          </p:txBody>
        </p:sp>
      </p:grpSp>
      <p:grpSp>
        <p:nvGrpSpPr>
          <p:cNvPr id="61" name="Group 61"/>
          <p:cNvGrpSpPr/>
          <p:nvPr/>
        </p:nvGrpSpPr>
        <p:grpSpPr>
          <a:xfrm>
            <a:off x="4454954" y="5906398"/>
            <a:ext cx="2683577" cy="196303"/>
            <a:chOff x="0" y="0"/>
            <a:chExt cx="680018" cy="49743"/>
          </a:xfrm>
        </p:grpSpPr>
        <p:sp>
          <p:nvSpPr>
            <p:cNvPr id="62" name="Freeform 62"/>
            <p:cNvSpPr/>
            <p:nvPr/>
          </p:nvSpPr>
          <p:spPr>
            <a:xfrm>
              <a:off x="0" y="0"/>
              <a:ext cx="680018" cy="49743"/>
            </a:xfrm>
            <a:custGeom>
              <a:avLst/>
              <a:gdLst/>
              <a:ahLst/>
              <a:cxnLst/>
              <a:rect l="l" t="t" r="r" b="b"/>
              <a:pathLst>
                <a:path w="680018" h="49743">
                  <a:moveTo>
                    <a:pt x="0" y="0"/>
                  </a:moveTo>
                  <a:lnTo>
                    <a:pt x="680018" y="0"/>
                  </a:lnTo>
                  <a:lnTo>
                    <a:pt x="680018" y="49743"/>
                  </a:lnTo>
                  <a:lnTo>
                    <a:pt x="0" y="49743"/>
                  </a:lnTo>
                  <a:close/>
                </a:path>
              </a:pathLst>
            </a:custGeom>
            <a:solidFill>
              <a:srgbClr val="FAFFFF"/>
            </a:solidFill>
          </p:spPr>
          <p:txBody>
            <a:bodyPr/>
            <a:lstStyle/>
            <a:p>
              <a:endParaRPr lang="fr-FR"/>
            </a:p>
          </p:txBody>
        </p:sp>
        <p:sp>
          <p:nvSpPr>
            <p:cNvPr id="63" name="TextBox 63"/>
            <p:cNvSpPr txBox="1"/>
            <p:nvPr/>
          </p:nvSpPr>
          <p:spPr>
            <a:xfrm>
              <a:off x="0" y="-66675"/>
              <a:ext cx="680018" cy="116418"/>
            </a:xfrm>
            <a:prstGeom prst="rect">
              <a:avLst/>
            </a:prstGeom>
          </p:spPr>
          <p:txBody>
            <a:bodyPr lIns="71845" tIns="71845" rIns="71845" bIns="71845" rtlCol="0" anchor="ctr"/>
            <a:lstStyle/>
            <a:p>
              <a:pPr algn="ctr">
                <a:lnSpc>
                  <a:spcPts val="2185"/>
                </a:lnSpc>
              </a:pPr>
              <a:endParaRPr/>
            </a:p>
          </p:txBody>
        </p:sp>
      </p:grpSp>
      <p:grpSp>
        <p:nvGrpSpPr>
          <p:cNvPr id="64" name="Group 64"/>
          <p:cNvGrpSpPr/>
          <p:nvPr/>
        </p:nvGrpSpPr>
        <p:grpSpPr>
          <a:xfrm>
            <a:off x="4454954" y="6137052"/>
            <a:ext cx="2683577" cy="196303"/>
            <a:chOff x="0" y="0"/>
            <a:chExt cx="680018" cy="49743"/>
          </a:xfrm>
        </p:grpSpPr>
        <p:sp>
          <p:nvSpPr>
            <p:cNvPr id="65" name="Freeform 65"/>
            <p:cNvSpPr/>
            <p:nvPr/>
          </p:nvSpPr>
          <p:spPr>
            <a:xfrm>
              <a:off x="0" y="0"/>
              <a:ext cx="680018" cy="49743"/>
            </a:xfrm>
            <a:custGeom>
              <a:avLst/>
              <a:gdLst/>
              <a:ahLst/>
              <a:cxnLst/>
              <a:rect l="l" t="t" r="r" b="b"/>
              <a:pathLst>
                <a:path w="680018" h="49743">
                  <a:moveTo>
                    <a:pt x="0" y="0"/>
                  </a:moveTo>
                  <a:lnTo>
                    <a:pt x="680018" y="0"/>
                  </a:lnTo>
                  <a:lnTo>
                    <a:pt x="680018" y="49743"/>
                  </a:lnTo>
                  <a:lnTo>
                    <a:pt x="0" y="49743"/>
                  </a:lnTo>
                  <a:close/>
                </a:path>
              </a:pathLst>
            </a:custGeom>
            <a:solidFill>
              <a:srgbClr val="FAFFFF"/>
            </a:solidFill>
          </p:spPr>
          <p:txBody>
            <a:bodyPr/>
            <a:lstStyle/>
            <a:p>
              <a:endParaRPr lang="fr-FR"/>
            </a:p>
          </p:txBody>
        </p:sp>
        <p:sp>
          <p:nvSpPr>
            <p:cNvPr id="66" name="TextBox 66"/>
            <p:cNvSpPr txBox="1"/>
            <p:nvPr/>
          </p:nvSpPr>
          <p:spPr>
            <a:xfrm>
              <a:off x="0" y="-66675"/>
              <a:ext cx="680018" cy="116418"/>
            </a:xfrm>
            <a:prstGeom prst="rect">
              <a:avLst/>
            </a:prstGeom>
          </p:spPr>
          <p:txBody>
            <a:bodyPr lIns="71845" tIns="71845" rIns="71845" bIns="71845" rtlCol="0" anchor="ctr"/>
            <a:lstStyle/>
            <a:p>
              <a:pPr algn="ctr">
                <a:lnSpc>
                  <a:spcPts val="2185"/>
                </a:lnSpc>
              </a:pPr>
              <a:endParaRPr/>
            </a:p>
          </p:txBody>
        </p:sp>
      </p:grpSp>
      <p:sp>
        <p:nvSpPr>
          <p:cNvPr id="67" name="TextBox 67"/>
          <p:cNvSpPr txBox="1"/>
          <p:nvPr/>
        </p:nvSpPr>
        <p:spPr>
          <a:xfrm>
            <a:off x="3898064" y="5462346"/>
            <a:ext cx="559046" cy="216920"/>
          </a:xfrm>
          <a:prstGeom prst="rect">
            <a:avLst/>
          </a:prstGeom>
        </p:spPr>
        <p:txBody>
          <a:bodyPr lIns="0" tIns="0" rIns="0" bIns="0" rtlCol="0" anchor="t">
            <a:spAutoFit/>
          </a:bodyPr>
          <a:lstStyle/>
          <a:p>
            <a:pPr>
              <a:lnSpc>
                <a:spcPts val="1713"/>
              </a:lnSpc>
            </a:pPr>
            <a:r>
              <a:rPr lang="en-US" sz="984" spc="-4">
                <a:solidFill>
                  <a:srgbClr val="536070"/>
                </a:solidFill>
                <a:latin typeface="Avenir"/>
              </a:rPr>
              <a:t>Adresse :</a:t>
            </a:r>
          </a:p>
        </p:txBody>
      </p:sp>
      <p:grpSp>
        <p:nvGrpSpPr>
          <p:cNvPr id="68" name="Group 68"/>
          <p:cNvGrpSpPr/>
          <p:nvPr/>
        </p:nvGrpSpPr>
        <p:grpSpPr>
          <a:xfrm>
            <a:off x="4439852" y="5478310"/>
            <a:ext cx="2683577" cy="384673"/>
            <a:chOff x="0" y="0"/>
            <a:chExt cx="680018" cy="97476"/>
          </a:xfrm>
        </p:grpSpPr>
        <p:sp>
          <p:nvSpPr>
            <p:cNvPr id="69" name="Freeform 69"/>
            <p:cNvSpPr/>
            <p:nvPr/>
          </p:nvSpPr>
          <p:spPr>
            <a:xfrm>
              <a:off x="0" y="0"/>
              <a:ext cx="680018" cy="97476"/>
            </a:xfrm>
            <a:custGeom>
              <a:avLst/>
              <a:gdLst/>
              <a:ahLst/>
              <a:cxnLst/>
              <a:rect l="l" t="t" r="r" b="b"/>
              <a:pathLst>
                <a:path w="680018" h="97476">
                  <a:moveTo>
                    <a:pt x="0" y="0"/>
                  </a:moveTo>
                  <a:lnTo>
                    <a:pt x="680018" y="0"/>
                  </a:lnTo>
                  <a:lnTo>
                    <a:pt x="680018" y="97476"/>
                  </a:lnTo>
                  <a:lnTo>
                    <a:pt x="0" y="97476"/>
                  </a:lnTo>
                  <a:close/>
                </a:path>
              </a:pathLst>
            </a:custGeom>
            <a:solidFill>
              <a:srgbClr val="FAFFFF"/>
            </a:solidFill>
          </p:spPr>
          <p:txBody>
            <a:bodyPr/>
            <a:lstStyle/>
            <a:p>
              <a:endParaRPr lang="fr-FR"/>
            </a:p>
          </p:txBody>
        </p:sp>
        <p:sp>
          <p:nvSpPr>
            <p:cNvPr id="70" name="TextBox 70"/>
            <p:cNvSpPr txBox="1"/>
            <p:nvPr/>
          </p:nvSpPr>
          <p:spPr>
            <a:xfrm>
              <a:off x="0" y="-66675"/>
              <a:ext cx="680018" cy="164151"/>
            </a:xfrm>
            <a:prstGeom prst="rect">
              <a:avLst/>
            </a:prstGeom>
          </p:spPr>
          <p:txBody>
            <a:bodyPr lIns="71845" tIns="71845" rIns="71845" bIns="71845" rtlCol="0" anchor="ctr"/>
            <a:lstStyle/>
            <a:p>
              <a:pPr algn="ctr">
                <a:lnSpc>
                  <a:spcPts val="2185"/>
                </a:lnSpc>
              </a:pPr>
              <a:endParaRPr/>
            </a:p>
          </p:txBody>
        </p:sp>
      </p:grpSp>
      <p:grpSp>
        <p:nvGrpSpPr>
          <p:cNvPr id="71" name="Group 71"/>
          <p:cNvGrpSpPr/>
          <p:nvPr/>
        </p:nvGrpSpPr>
        <p:grpSpPr>
          <a:xfrm>
            <a:off x="4436165" y="4722176"/>
            <a:ext cx="2702366" cy="768764"/>
            <a:chOff x="-2916" y="-66675"/>
            <a:chExt cx="684779" cy="116418"/>
          </a:xfrm>
        </p:grpSpPr>
        <p:sp>
          <p:nvSpPr>
            <p:cNvPr id="72" name="Freeform 72"/>
            <p:cNvSpPr/>
            <p:nvPr/>
          </p:nvSpPr>
          <p:spPr>
            <a:xfrm>
              <a:off x="-2916" y="-36"/>
              <a:ext cx="684779" cy="49743"/>
            </a:xfrm>
            <a:custGeom>
              <a:avLst/>
              <a:gdLst/>
              <a:ahLst/>
              <a:cxnLst/>
              <a:rect l="l" t="t" r="r" b="b"/>
              <a:pathLst>
                <a:path w="680077" h="49743">
                  <a:moveTo>
                    <a:pt x="0" y="0"/>
                  </a:moveTo>
                  <a:lnTo>
                    <a:pt x="680077" y="0"/>
                  </a:lnTo>
                  <a:lnTo>
                    <a:pt x="680077" y="49743"/>
                  </a:lnTo>
                  <a:lnTo>
                    <a:pt x="0" y="49743"/>
                  </a:lnTo>
                  <a:close/>
                </a:path>
              </a:pathLst>
            </a:custGeom>
            <a:solidFill>
              <a:srgbClr val="FAFFFF"/>
            </a:solidFill>
          </p:spPr>
          <p:txBody>
            <a:bodyPr/>
            <a:lstStyle/>
            <a:p>
              <a:endParaRPr lang="fr-FR"/>
            </a:p>
          </p:txBody>
        </p:sp>
        <p:sp>
          <p:nvSpPr>
            <p:cNvPr id="73" name="TextBox 73"/>
            <p:cNvSpPr txBox="1"/>
            <p:nvPr/>
          </p:nvSpPr>
          <p:spPr>
            <a:xfrm>
              <a:off x="0" y="-66675"/>
              <a:ext cx="680077" cy="116418"/>
            </a:xfrm>
            <a:prstGeom prst="rect">
              <a:avLst/>
            </a:prstGeom>
          </p:spPr>
          <p:txBody>
            <a:bodyPr lIns="71845" tIns="71845" rIns="71845" bIns="71845" rtlCol="0" anchor="ctr"/>
            <a:lstStyle/>
            <a:p>
              <a:pPr algn="ctr">
                <a:lnSpc>
                  <a:spcPts val="2185"/>
                </a:lnSpc>
              </a:pPr>
              <a:endParaRPr/>
            </a:p>
          </p:txBody>
        </p:sp>
      </p:grpSp>
      <p:grpSp>
        <p:nvGrpSpPr>
          <p:cNvPr id="74" name="Group 74"/>
          <p:cNvGrpSpPr/>
          <p:nvPr/>
        </p:nvGrpSpPr>
        <p:grpSpPr>
          <a:xfrm>
            <a:off x="259956" y="2625369"/>
            <a:ext cx="7051179" cy="1410638"/>
            <a:chOff x="0" y="0"/>
            <a:chExt cx="1786768" cy="357456"/>
          </a:xfrm>
        </p:grpSpPr>
        <p:sp>
          <p:nvSpPr>
            <p:cNvPr id="75" name="Freeform 75"/>
            <p:cNvSpPr/>
            <p:nvPr/>
          </p:nvSpPr>
          <p:spPr>
            <a:xfrm>
              <a:off x="0" y="0"/>
              <a:ext cx="1786768" cy="357456"/>
            </a:xfrm>
            <a:custGeom>
              <a:avLst/>
              <a:gdLst/>
              <a:ahLst/>
              <a:cxnLst/>
              <a:rect l="l" t="t" r="r" b="b"/>
              <a:pathLst>
                <a:path w="1786768" h="357456">
                  <a:moveTo>
                    <a:pt x="0" y="0"/>
                  </a:moveTo>
                  <a:lnTo>
                    <a:pt x="1786768" y="0"/>
                  </a:lnTo>
                  <a:lnTo>
                    <a:pt x="1786768" y="357456"/>
                  </a:lnTo>
                  <a:lnTo>
                    <a:pt x="0" y="357456"/>
                  </a:lnTo>
                  <a:close/>
                </a:path>
              </a:pathLst>
            </a:custGeom>
            <a:solidFill>
              <a:srgbClr val="6F8B97"/>
            </a:solidFill>
          </p:spPr>
          <p:txBody>
            <a:bodyPr/>
            <a:lstStyle/>
            <a:p>
              <a:endParaRPr lang="fr-FR"/>
            </a:p>
          </p:txBody>
        </p:sp>
        <p:sp>
          <p:nvSpPr>
            <p:cNvPr id="76" name="TextBox 76"/>
            <p:cNvSpPr txBox="1"/>
            <p:nvPr/>
          </p:nvSpPr>
          <p:spPr>
            <a:xfrm>
              <a:off x="0" y="-66675"/>
              <a:ext cx="1786768" cy="424131"/>
            </a:xfrm>
            <a:prstGeom prst="rect">
              <a:avLst/>
            </a:prstGeom>
          </p:spPr>
          <p:txBody>
            <a:bodyPr lIns="71845" tIns="71845" rIns="71845" bIns="71845" rtlCol="0" anchor="ctr"/>
            <a:lstStyle/>
            <a:p>
              <a:pPr algn="ctr">
                <a:lnSpc>
                  <a:spcPts val="2185"/>
                </a:lnSpc>
              </a:pPr>
              <a:endParaRPr/>
            </a:p>
          </p:txBody>
        </p:sp>
      </p:grpSp>
      <p:sp>
        <p:nvSpPr>
          <p:cNvPr id="77" name="TextBox 77"/>
          <p:cNvSpPr txBox="1"/>
          <p:nvPr/>
        </p:nvSpPr>
        <p:spPr>
          <a:xfrm>
            <a:off x="2778693" y="4960530"/>
            <a:ext cx="937688" cy="150712"/>
          </a:xfrm>
          <a:prstGeom prst="rect">
            <a:avLst/>
          </a:prstGeom>
        </p:spPr>
        <p:txBody>
          <a:bodyPr lIns="0" tIns="0" rIns="0" bIns="0" rtlCol="0" anchor="t">
            <a:spAutoFit/>
          </a:bodyPr>
          <a:lstStyle/>
          <a:p>
            <a:pPr algn="l">
              <a:lnSpc>
                <a:spcPts val="1187"/>
              </a:lnSpc>
            </a:pPr>
            <a:r>
              <a:rPr lang="en-US" sz="848" spc="5">
                <a:solidFill>
                  <a:srgbClr val="536070"/>
                </a:solidFill>
                <a:latin typeface="Avenir Italics"/>
              </a:rPr>
              <a:t>(ART. D.4711-1)</a:t>
            </a:r>
            <a:r>
              <a:rPr lang="en-US" sz="848" spc="5">
                <a:solidFill>
                  <a:srgbClr val="000000"/>
                </a:solidFill>
                <a:latin typeface="Avenir Italics"/>
              </a:rPr>
              <a:t> </a:t>
            </a:r>
          </a:p>
        </p:txBody>
      </p:sp>
      <p:sp>
        <p:nvSpPr>
          <p:cNvPr id="78" name="TextBox 78"/>
          <p:cNvSpPr txBox="1"/>
          <p:nvPr/>
        </p:nvSpPr>
        <p:spPr>
          <a:xfrm>
            <a:off x="659539" y="4887806"/>
            <a:ext cx="2263488" cy="263849"/>
          </a:xfrm>
          <a:prstGeom prst="rect">
            <a:avLst/>
          </a:prstGeom>
        </p:spPr>
        <p:txBody>
          <a:bodyPr lIns="0" tIns="0" rIns="0" bIns="0" rtlCol="0" anchor="t">
            <a:spAutoFit/>
          </a:bodyPr>
          <a:lstStyle/>
          <a:p>
            <a:pPr algn="l">
              <a:lnSpc>
                <a:spcPts val="1972"/>
              </a:lnSpc>
            </a:pPr>
            <a:r>
              <a:rPr lang="en-US" sz="1408" spc="-18">
                <a:solidFill>
                  <a:srgbClr val="536070"/>
                </a:solidFill>
                <a:latin typeface="Avenir"/>
              </a:rPr>
              <a:t>INSPECTION DU TRAVAIL </a:t>
            </a:r>
          </a:p>
        </p:txBody>
      </p:sp>
      <p:sp>
        <p:nvSpPr>
          <p:cNvPr id="79" name="TextBox 79"/>
          <p:cNvSpPr txBox="1"/>
          <p:nvPr/>
        </p:nvSpPr>
        <p:spPr>
          <a:xfrm>
            <a:off x="368556" y="5763972"/>
            <a:ext cx="692880" cy="417872"/>
          </a:xfrm>
          <a:prstGeom prst="rect">
            <a:avLst/>
          </a:prstGeom>
        </p:spPr>
        <p:txBody>
          <a:bodyPr lIns="0" tIns="0" rIns="0" bIns="0" rtlCol="0" anchor="t">
            <a:spAutoFit/>
          </a:bodyPr>
          <a:lstStyle/>
          <a:p>
            <a:pPr>
              <a:lnSpc>
                <a:spcPts val="1696"/>
              </a:lnSpc>
            </a:pPr>
            <a:r>
              <a:rPr lang="en-US" sz="984" spc="-5">
                <a:solidFill>
                  <a:srgbClr val="536070"/>
                </a:solidFill>
                <a:latin typeface="Avenir"/>
              </a:rPr>
              <a:t>Téléphone : Horaires : </a:t>
            </a:r>
          </a:p>
        </p:txBody>
      </p:sp>
      <p:sp>
        <p:nvSpPr>
          <p:cNvPr id="80" name="TextBox 80"/>
          <p:cNvSpPr txBox="1"/>
          <p:nvPr/>
        </p:nvSpPr>
        <p:spPr>
          <a:xfrm>
            <a:off x="368556" y="5327093"/>
            <a:ext cx="547085" cy="250079"/>
          </a:xfrm>
          <a:prstGeom prst="rect">
            <a:avLst/>
          </a:prstGeom>
        </p:spPr>
        <p:txBody>
          <a:bodyPr lIns="0" tIns="0" rIns="0" bIns="0" rtlCol="0" anchor="t">
            <a:spAutoFit/>
          </a:bodyPr>
          <a:lstStyle/>
          <a:p>
            <a:pPr>
              <a:lnSpc>
                <a:spcPts val="2087"/>
              </a:lnSpc>
            </a:pPr>
            <a:r>
              <a:rPr lang="en-US" sz="984" spc="-8">
                <a:solidFill>
                  <a:srgbClr val="536070"/>
                </a:solidFill>
                <a:latin typeface="Avenir"/>
              </a:rPr>
              <a:t>Adresse :</a:t>
            </a:r>
            <a:r>
              <a:rPr lang="en-US" sz="984" spc="-8">
                <a:solidFill>
                  <a:srgbClr val="000000"/>
                </a:solidFill>
                <a:latin typeface="Avenir"/>
              </a:rPr>
              <a:t> </a:t>
            </a:r>
          </a:p>
        </p:txBody>
      </p:sp>
      <p:grpSp>
        <p:nvGrpSpPr>
          <p:cNvPr id="81" name="Group 81"/>
          <p:cNvGrpSpPr/>
          <p:nvPr/>
        </p:nvGrpSpPr>
        <p:grpSpPr>
          <a:xfrm>
            <a:off x="914330" y="5379920"/>
            <a:ext cx="2847075" cy="350828"/>
            <a:chOff x="0" y="0"/>
            <a:chExt cx="721449" cy="88900"/>
          </a:xfrm>
        </p:grpSpPr>
        <p:sp>
          <p:nvSpPr>
            <p:cNvPr id="82" name="Freeform 82"/>
            <p:cNvSpPr/>
            <p:nvPr/>
          </p:nvSpPr>
          <p:spPr>
            <a:xfrm>
              <a:off x="0" y="0"/>
              <a:ext cx="721449" cy="88900"/>
            </a:xfrm>
            <a:custGeom>
              <a:avLst/>
              <a:gdLst/>
              <a:ahLst/>
              <a:cxnLst/>
              <a:rect l="l" t="t" r="r" b="b"/>
              <a:pathLst>
                <a:path w="721449" h="88900">
                  <a:moveTo>
                    <a:pt x="0" y="0"/>
                  </a:moveTo>
                  <a:lnTo>
                    <a:pt x="721449" y="0"/>
                  </a:lnTo>
                  <a:lnTo>
                    <a:pt x="721449" y="88900"/>
                  </a:lnTo>
                  <a:lnTo>
                    <a:pt x="0" y="88900"/>
                  </a:lnTo>
                  <a:close/>
                </a:path>
              </a:pathLst>
            </a:custGeom>
            <a:solidFill>
              <a:srgbClr val="FAFFFF"/>
            </a:solidFill>
          </p:spPr>
          <p:txBody>
            <a:bodyPr/>
            <a:lstStyle/>
            <a:p>
              <a:endParaRPr lang="fr-FR"/>
            </a:p>
          </p:txBody>
        </p:sp>
        <p:sp>
          <p:nvSpPr>
            <p:cNvPr id="83" name="TextBox 83"/>
            <p:cNvSpPr txBox="1"/>
            <p:nvPr/>
          </p:nvSpPr>
          <p:spPr>
            <a:xfrm>
              <a:off x="0" y="-66675"/>
              <a:ext cx="721449" cy="155575"/>
            </a:xfrm>
            <a:prstGeom prst="rect">
              <a:avLst/>
            </a:prstGeom>
          </p:spPr>
          <p:txBody>
            <a:bodyPr lIns="71845" tIns="71845" rIns="71845" bIns="71845" rtlCol="0" anchor="ctr"/>
            <a:lstStyle/>
            <a:p>
              <a:pPr algn="ctr">
                <a:lnSpc>
                  <a:spcPts val="2185"/>
                </a:lnSpc>
              </a:pPr>
              <a:endParaRPr/>
            </a:p>
          </p:txBody>
        </p:sp>
      </p:grpSp>
      <p:grpSp>
        <p:nvGrpSpPr>
          <p:cNvPr id="84" name="Group 84"/>
          <p:cNvGrpSpPr/>
          <p:nvPr/>
        </p:nvGrpSpPr>
        <p:grpSpPr>
          <a:xfrm>
            <a:off x="1092422" y="5798103"/>
            <a:ext cx="2667199" cy="196303"/>
            <a:chOff x="0" y="0"/>
            <a:chExt cx="675868" cy="49743"/>
          </a:xfrm>
        </p:grpSpPr>
        <p:sp>
          <p:nvSpPr>
            <p:cNvPr id="85" name="Freeform 85"/>
            <p:cNvSpPr/>
            <p:nvPr/>
          </p:nvSpPr>
          <p:spPr>
            <a:xfrm>
              <a:off x="0" y="0"/>
              <a:ext cx="675868" cy="49743"/>
            </a:xfrm>
            <a:custGeom>
              <a:avLst/>
              <a:gdLst/>
              <a:ahLst/>
              <a:cxnLst/>
              <a:rect l="l" t="t" r="r" b="b"/>
              <a:pathLst>
                <a:path w="675868" h="49743">
                  <a:moveTo>
                    <a:pt x="0" y="0"/>
                  </a:moveTo>
                  <a:lnTo>
                    <a:pt x="675868" y="0"/>
                  </a:lnTo>
                  <a:lnTo>
                    <a:pt x="675868" y="49743"/>
                  </a:lnTo>
                  <a:lnTo>
                    <a:pt x="0" y="49743"/>
                  </a:lnTo>
                  <a:close/>
                </a:path>
              </a:pathLst>
            </a:custGeom>
            <a:solidFill>
              <a:srgbClr val="FAFFFF"/>
            </a:solidFill>
          </p:spPr>
          <p:txBody>
            <a:bodyPr/>
            <a:lstStyle/>
            <a:p>
              <a:endParaRPr lang="fr-FR"/>
            </a:p>
          </p:txBody>
        </p:sp>
        <p:sp>
          <p:nvSpPr>
            <p:cNvPr id="86" name="TextBox 86"/>
            <p:cNvSpPr txBox="1"/>
            <p:nvPr/>
          </p:nvSpPr>
          <p:spPr>
            <a:xfrm>
              <a:off x="0" y="-66675"/>
              <a:ext cx="675868" cy="116418"/>
            </a:xfrm>
            <a:prstGeom prst="rect">
              <a:avLst/>
            </a:prstGeom>
          </p:spPr>
          <p:txBody>
            <a:bodyPr lIns="71845" tIns="71845" rIns="71845" bIns="71845" rtlCol="0" anchor="ctr"/>
            <a:lstStyle/>
            <a:p>
              <a:pPr algn="ctr">
                <a:lnSpc>
                  <a:spcPts val="2185"/>
                </a:lnSpc>
              </a:pPr>
              <a:endParaRPr/>
            </a:p>
          </p:txBody>
        </p:sp>
      </p:grpSp>
      <p:grpSp>
        <p:nvGrpSpPr>
          <p:cNvPr id="87" name="Group 87"/>
          <p:cNvGrpSpPr/>
          <p:nvPr/>
        </p:nvGrpSpPr>
        <p:grpSpPr>
          <a:xfrm>
            <a:off x="1048787" y="6034819"/>
            <a:ext cx="2710834" cy="196303"/>
            <a:chOff x="0" y="0"/>
            <a:chExt cx="686925" cy="49743"/>
          </a:xfrm>
        </p:grpSpPr>
        <p:sp>
          <p:nvSpPr>
            <p:cNvPr id="88" name="Freeform 88"/>
            <p:cNvSpPr/>
            <p:nvPr/>
          </p:nvSpPr>
          <p:spPr>
            <a:xfrm>
              <a:off x="0" y="0"/>
              <a:ext cx="686925" cy="49743"/>
            </a:xfrm>
            <a:custGeom>
              <a:avLst/>
              <a:gdLst/>
              <a:ahLst/>
              <a:cxnLst/>
              <a:rect l="l" t="t" r="r" b="b"/>
              <a:pathLst>
                <a:path w="686925" h="49743">
                  <a:moveTo>
                    <a:pt x="0" y="0"/>
                  </a:moveTo>
                  <a:lnTo>
                    <a:pt x="686925" y="0"/>
                  </a:lnTo>
                  <a:lnTo>
                    <a:pt x="686925" y="49743"/>
                  </a:lnTo>
                  <a:lnTo>
                    <a:pt x="0" y="49743"/>
                  </a:lnTo>
                  <a:close/>
                </a:path>
              </a:pathLst>
            </a:custGeom>
            <a:solidFill>
              <a:srgbClr val="FAFFFF"/>
            </a:solidFill>
          </p:spPr>
          <p:txBody>
            <a:bodyPr/>
            <a:lstStyle/>
            <a:p>
              <a:endParaRPr lang="fr-FR"/>
            </a:p>
          </p:txBody>
        </p:sp>
        <p:sp>
          <p:nvSpPr>
            <p:cNvPr id="89" name="TextBox 89"/>
            <p:cNvSpPr txBox="1"/>
            <p:nvPr/>
          </p:nvSpPr>
          <p:spPr>
            <a:xfrm>
              <a:off x="0" y="-66675"/>
              <a:ext cx="686925" cy="116418"/>
            </a:xfrm>
            <a:prstGeom prst="rect">
              <a:avLst/>
            </a:prstGeom>
          </p:spPr>
          <p:txBody>
            <a:bodyPr lIns="71845" tIns="71845" rIns="71845" bIns="71845" rtlCol="0" anchor="ctr"/>
            <a:lstStyle/>
            <a:p>
              <a:pPr algn="ctr">
                <a:lnSpc>
                  <a:spcPts val="2185"/>
                </a:lnSpc>
              </a:pPr>
              <a:endParaRPr/>
            </a:p>
          </p:txBody>
        </p:sp>
      </p:grpSp>
      <p:grpSp>
        <p:nvGrpSpPr>
          <p:cNvPr id="90" name="Group 90"/>
          <p:cNvGrpSpPr/>
          <p:nvPr/>
        </p:nvGrpSpPr>
        <p:grpSpPr>
          <a:xfrm>
            <a:off x="361636" y="5089359"/>
            <a:ext cx="3399770" cy="239168"/>
            <a:chOff x="0" y="-46408"/>
            <a:chExt cx="4533026" cy="318890"/>
          </a:xfrm>
        </p:grpSpPr>
        <p:sp>
          <p:nvSpPr>
            <p:cNvPr id="91" name="TextBox 91"/>
            <p:cNvSpPr txBox="1"/>
            <p:nvPr/>
          </p:nvSpPr>
          <p:spPr>
            <a:xfrm>
              <a:off x="0" y="-46408"/>
              <a:ext cx="1707378" cy="318890"/>
            </a:xfrm>
            <a:prstGeom prst="rect">
              <a:avLst/>
            </a:prstGeom>
          </p:spPr>
          <p:txBody>
            <a:bodyPr wrap="square" lIns="0" tIns="0" rIns="0" bIns="0" rtlCol="0" anchor="t">
              <a:spAutoFit/>
            </a:bodyPr>
            <a:lstStyle/>
            <a:p>
              <a:pPr>
                <a:lnSpc>
                  <a:spcPts val="2087"/>
                </a:lnSpc>
              </a:pPr>
              <a:r>
                <a:rPr lang="en-US" sz="984" spc="-8" dirty="0">
                  <a:solidFill>
                    <a:srgbClr val="536070"/>
                  </a:solidFill>
                  <a:latin typeface="Avenir"/>
                </a:rPr>
                <a:t>Nom de </a:t>
              </a:r>
              <a:r>
                <a:rPr lang="en-US" sz="984" spc="-8" dirty="0" err="1">
                  <a:solidFill>
                    <a:srgbClr val="536070"/>
                  </a:solidFill>
                  <a:latin typeface="Avenir"/>
                </a:rPr>
                <a:t>l‘inspecteur</a:t>
              </a:r>
              <a:r>
                <a:rPr lang="en-US" sz="984" spc="-8" dirty="0">
                  <a:solidFill>
                    <a:srgbClr val="536070"/>
                  </a:solidFill>
                  <a:latin typeface="Avenir"/>
                </a:rPr>
                <a:t> : :</a:t>
              </a:r>
            </a:p>
          </p:txBody>
        </p:sp>
        <p:grpSp>
          <p:nvGrpSpPr>
            <p:cNvPr id="92" name="Group 92"/>
            <p:cNvGrpSpPr/>
            <p:nvPr/>
          </p:nvGrpSpPr>
          <p:grpSpPr>
            <a:xfrm>
              <a:off x="1630762" y="0"/>
              <a:ext cx="2902264" cy="264806"/>
              <a:chOff x="0" y="0"/>
              <a:chExt cx="551575" cy="50326"/>
            </a:xfrm>
          </p:grpSpPr>
          <p:sp>
            <p:nvSpPr>
              <p:cNvPr id="93" name="Freeform 93"/>
              <p:cNvSpPr/>
              <p:nvPr/>
            </p:nvSpPr>
            <p:spPr>
              <a:xfrm>
                <a:off x="0" y="0"/>
                <a:ext cx="551575" cy="50326"/>
              </a:xfrm>
              <a:custGeom>
                <a:avLst/>
                <a:gdLst/>
                <a:ahLst/>
                <a:cxnLst/>
                <a:rect l="l" t="t" r="r" b="b"/>
                <a:pathLst>
                  <a:path w="551575" h="50326">
                    <a:moveTo>
                      <a:pt x="0" y="0"/>
                    </a:moveTo>
                    <a:lnTo>
                      <a:pt x="551575" y="0"/>
                    </a:lnTo>
                    <a:lnTo>
                      <a:pt x="551575" y="50326"/>
                    </a:lnTo>
                    <a:lnTo>
                      <a:pt x="0" y="50326"/>
                    </a:lnTo>
                    <a:close/>
                  </a:path>
                </a:pathLst>
              </a:custGeom>
              <a:solidFill>
                <a:srgbClr val="FAFFFF"/>
              </a:solidFill>
            </p:spPr>
            <p:txBody>
              <a:bodyPr/>
              <a:lstStyle/>
              <a:p>
                <a:endParaRPr lang="fr-FR"/>
              </a:p>
            </p:txBody>
          </p:sp>
          <p:sp>
            <p:nvSpPr>
              <p:cNvPr id="94" name="TextBox 94"/>
              <p:cNvSpPr txBox="1"/>
              <p:nvPr/>
            </p:nvSpPr>
            <p:spPr>
              <a:xfrm>
                <a:off x="0" y="-66675"/>
                <a:ext cx="551575" cy="117001"/>
              </a:xfrm>
              <a:prstGeom prst="rect">
                <a:avLst/>
              </a:prstGeom>
            </p:spPr>
            <p:txBody>
              <a:bodyPr lIns="71845" tIns="71845" rIns="71845" bIns="71845" rtlCol="0" anchor="ctr"/>
              <a:lstStyle/>
              <a:p>
                <a:pPr algn="ctr">
                  <a:lnSpc>
                    <a:spcPts val="2185"/>
                  </a:lnSpc>
                </a:pPr>
                <a:endParaRPr/>
              </a:p>
            </p:txBody>
          </p:sp>
        </p:grpSp>
        <p:sp>
          <p:nvSpPr>
            <p:cNvPr id="95" name="TextBox 95"/>
            <p:cNvSpPr txBox="1"/>
            <p:nvPr/>
          </p:nvSpPr>
          <p:spPr>
            <a:xfrm>
              <a:off x="1683001" y="32394"/>
              <a:ext cx="1539741" cy="170986"/>
            </a:xfrm>
            <a:prstGeom prst="rect">
              <a:avLst/>
            </a:prstGeom>
          </p:spPr>
          <p:txBody>
            <a:bodyPr wrap="square" lIns="0" tIns="0" rIns="0" bIns="0" rtlCol="0" anchor="t">
              <a:spAutoFit/>
            </a:bodyPr>
            <a:lstStyle/>
            <a:p>
              <a:pPr algn="l">
                <a:lnSpc>
                  <a:spcPts val="984"/>
                </a:lnSpc>
              </a:pPr>
              <a:r>
                <a:rPr lang="en-US" sz="984" spc="10" dirty="0">
                  <a:solidFill>
                    <a:srgbClr val="536070"/>
                  </a:solidFill>
                  <a:latin typeface="Avenir Italics"/>
                </a:rPr>
                <a:t>Nom et </a:t>
              </a:r>
              <a:r>
                <a:rPr lang="en-US" sz="984" spc="10" dirty="0" err="1">
                  <a:solidFill>
                    <a:srgbClr val="536070"/>
                  </a:solidFill>
                  <a:latin typeface="Avenir Italics"/>
                </a:rPr>
                <a:t>prénom</a:t>
              </a:r>
              <a:endParaRPr lang="en-US" sz="984" spc="10" dirty="0">
                <a:solidFill>
                  <a:srgbClr val="536070"/>
                </a:solidFill>
                <a:latin typeface="Avenir Italics"/>
              </a:endParaRPr>
            </a:p>
          </p:txBody>
        </p:sp>
      </p:grpSp>
      <p:sp>
        <p:nvSpPr>
          <p:cNvPr id="97" name="Freeform 97"/>
          <p:cNvSpPr/>
          <p:nvPr/>
        </p:nvSpPr>
        <p:spPr>
          <a:xfrm>
            <a:off x="4340212" y="9619579"/>
            <a:ext cx="348786" cy="471741"/>
          </a:xfrm>
          <a:custGeom>
            <a:avLst/>
            <a:gdLst/>
            <a:ahLst/>
            <a:cxnLst/>
            <a:rect l="l" t="t" r="r" b="b"/>
            <a:pathLst>
              <a:path w="354593" h="480490">
                <a:moveTo>
                  <a:pt x="0" y="0"/>
                </a:moveTo>
                <a:lnTo>
                  <a:pt x="354593" y="0"/>
                </a:lnTo>
                <a:lnTo>
                  <a:pt x="354593" y="480490"/>
                </a:lnTo>
                <a:lnTo>
                  <a:pt x="0" y="480490"/>
                </a:lnTo>
                <a:lnTo>
                  <a:pt x="0" y="0"/>
                </a:lnTo>
                <a:close/>
              </a:path>
            </a:pathLst>
          </a:custGeom>
          <a:blipFill>
            <a:blip r:embed="rId13"/>
            <a:stretch>
              <a:fillRect r="-1630"/>
            </a:stretch>
          </a:blipFill>
        </p:spPr>
        <p:txBody>
          <a:bodyPr/>
          <a:lstStyle/>
          <a:p>
            <a:endParaRPr lang="fr-FR"/>
          </a:p>
        </p:txBody>
      </p:sp>
      <p:sp>
        <p:nvSpPr>
          <p:cNvPr id="98" name="TextBox 98"/>
          <p:cNvSpPr txBox="1"/>
          <p:nvPr/>
        </p:nvSpPr>
        <p:spPr>
          <a:xfrm>
            <a:off x="2076696" y="470359"/>
            <a:ext cx="1916112" cy="417872"/>
          </a:xfrm>
          <a:prstGeom prst="rect">
            <a:avLst/>
          </a:prstGeom>
        </p:spPr>
        <p:txBody>
          <a:bodyPr lIns="0" tIns="0" rIns="0" bIns="0" rtlCol="0" anchor="t">
            <a:spAutoFit/>
          </a:bodyPr>
          <a:lstStyle/>
          <a:p>
            <a:pPr algn="l">
              <a:lnSpc>
                <a:spcPts val="1696"/>
              </a:lnSpc>
            </a:pPr>
            <a:r>
              <a:rPr lang="en-US" sz="984" spc="-7">
                <a:solidFill>
                  <a:srgbClr val="536070"/>
                </a:solidFill>
                <a:latin typeface="Avenir"/>
              </a:rPr>
              <a:t>Intitulé </a:t>
            </a:r>
          </a:p>
          <a:p>
            <a:pPr algn="l">
              <a:lnSpc>
                <a:spcPts val="1696"/>
              </a:lnSpc>
            </a:pPr>
            <a:r>
              <a:rPr lang="en-US" sz="984" spc="-3">
                <a:solidFill>
                  <a:srgbClr val="536070"/>
                </a:solidFill>
                <a:latin typeface="Avenir"/>
              </a:rPr>
              <a:t>Lieu et modalités de consultation : </a:t>
            </a:r>
          </a:p>
        </p:txBody>
      </p:sp>
      <p:sp>
        <p:nvSpPr>
          <p:cNvPr id="99" name="TextBox 99"/>
          <p:cNvSpPr txBox="1"/>
          <p:nvPr/>
        </p:nvSpPr>
        <p:spPr>
          <a:xfrm>
            <a:off x="450470" y="4135426"/>
            <a:ext cx="2665139" cy="230830"/>
          </a:xfrm>
          <a:prstGeom prst="rect">
            <a:avLst/>
          </a:prstGeom>
        </p:spPr>
        <p:txBody>
          <a:bodyPr lIns="0" tIns="0" rIns="0" bIns="0" rtlCol="0" anchor="t">
            <a:spAutoFit/>
          </a:bodyPr>
          <a:lstStyle/>
          <a:p>
            <a:pPr algn="l">
              <a:lnSpc>
                <a:spcPts val="1781"/>
              </a:lnSpc>
            </a:pPr>
            <a:r>
              <a:rPr lang="en-US" sz="1272" spc="-15">
                <a:solidFill>
                  <a:srgbClr val="536070"/>
                </a:solidFill>
                <a:latin typeface="Avenir"/>
              </a:rPr>
              <a:t>ORDRE DES DÉPARTS EN CONGÉS </a:t>
            </a:r>
          </a:p>
        </p:txBody>
      </p:sp>
      <p:sp>
        <p:nvSpPr>
          <p:cNvPr id="100" name="TextBox 100"/>
          <p:cNvSpPr txBox="1"/>
          <p:nvPr/>
        </p:nvSpPr>
        <p:spPr>
          <a:xfrm>
            <a:off x="340546" y="1171912"/>
            <a:ext cx="3049584" cy="230830"/>
          </a:xfrm>
          <a:prstGeom prst="rect">
            <a:avLst/>
          </a:prstGeom>
        </p:spPr>
        <p:txBody>
          <a:bodyPr lIns="0" tIns="0" rIns="0" bIns="0" rtlCol="0" anchor="t">
            <a:spAutoFit/>
          </a:bodyPr>
          <a:lstStyle/>
          <a:p>
            <a:pPr algn="l">
              <a:lnSpc>
                <a:spcPts val="1781"/>
              </a:lnSpc>
            </a:pPr>
            <a:r>
              <a:rPr lang="en-US" sz="1272" spc="-7" dirty="0">
                <a:solidFill>
                  <a:srgbClr val="536070"/>
                </a:solidFill>
                <a:latin typeface="Avenir"/>
              </a:rPr>
              <a:t>NUMÉROS DE TÉLÉPHONE D’URGENCE </a:t>
            </a:r>
          </a:p>
        </p:txBody>
      </p:sp>
      <p:sp>
        <p:nvSpPr>
          <p:cNvPr id="101" name="TextBox 101"/>
          <p:cNvSpPr txBox="1"/>
          <p:nvPr/>
        </p:nvSpPr>
        <p:spPr>
          <a:xfrm>
            <a:off x="1749053" y="6896693"/>
            <a:ext cx="2010825" cy="230690"/>
          </a:xfrm>
          <a:prstGeom prst="rect">
            <a:avLst/>
          </a:prstGeom>
        </p:spPr>
        <p:txBody>
          <a:bodyPr lIns="0" tIns="0" rIns="0" bIns="0" rtlCol="0" anchor="t">
            <a:spAutoFit/>
          </a:bodyPr>
          <a:lstStyle/>
          <a:p>
            <a:pPr algn="l">
              <a:lnSpc>
                <a:spcPts val="1781"/>
              </a:lnSpc>
            </a:pPr>
            <a:r>
              <a:rPr lang="en-US" sz="1272" spc="-24" dirty="0">
                <a:solidFill>
                  <a:srgbClr val="536070"/>
                </a:solidFill>
                <a:latin typeface="Avenir Bold"/>
              </a:rPr>
              <a:t>CONSIGNES DE SÉCURITÉ</a:t>
            </a:r>
            <a:r>
              <a:rPr lang="en-US" sz="1272" spc="-24" dirty="0">
                <a:solidFill>
                  <a:srgbClr val="000000"/>
                </a:solidFill>
                <a:latin typeface="Avenir Bold"/>
              </a:rPr>
              <a:t> </a:t>
            </a:r>
          </a:p>
        </p:txBody>
      </p:sp>
      <p:sp>
        <p:nvSpPr>
          <p:cNvPr id="102" name="TextBox 102"/>
          <p:cNvSpPr txBox="1"/>
          <p:nvPr/>
        </p:nvSpPr>
        <p:spPr>
          <a:xfrm>
            <a:off x="355634" y="6316997"/>
            <a:ext cx="3937446" cy="230830"/>
          </a:xfrm>
          <a:prstGeom prst="rect">
            <a:avLst/>
          </a:prstGeom>
        </p:spPr>
        <p:txBody>
          <a:bodyPr lIns="0" tIns="0" rIns="0" bIns="0" rtlCol="0" anchor="t">
            <a:spAutoFit/>
          </a:bodyPr>
          <a:lstStyle/>
          <a:p>
            <a:pPr algn="l">
              <a:lnSpc>
                <a:spcPts val="1781"/>
              </a:lnSpc>
            </a:pPr>
            <a:r>
              <a:rPr lang="en-US" sz="1272" spc="-8">
                <a:solidFill>
                  <a:srgbClr val="536070"/>
                </a:solidFill>
                <a:latin typeface="Avenir"/>
              </a:rPr>
              <a:t>DOCUMENT UNIǪUE D’ÉVALUATION DES RISǪUES </a:t>
            </a:r>
          </a:p>
        </p:txBody>
      </p:sp>
      <p:sp>
        <p:nvSpPr>
          <p:cNvPr id="103" name="TextBox 103"/>
          <p:cNvSpPr txBox="1"/>
          <p:nvPr/>
        </p:nvSpPr>
        <p:spPr>
          <a:xfrm>
            <a:off x="293661" y="2650487"/>
            <a:ext cx="1752911" cy="230830"/>
          </a:xfrm>
          <a:prstGeom prst="rect">
            <a:avLst/>
          </a:prstGeom>
        </p:spPr>
        <p:txBody>
          <a:bodyPr lIns="0" tIns="0" rIns="0" bIns="0" rtlCol="0" anchor="t">
            <a:spAutoFit/>
          </a:bodyPr>
          <a:lstStyle/>
          <a:p>
            <a:pPr algn="l">
              <a:lnSpc>
                <a:spcPts val="1781"/>
              </a:lnSpc>
            </a:pPr>
            <a:r>
              <a:rPr lang="en-US" sz="1272" spc="-11">
                <a:solidFill>
                  <a:srgbClr val="FFFFFF"/>
                </a:solidFill>
                <a:latin typeface="Avenir"/>
              </a:rPr>
              <a:t>HORAIRES DE TRAVAIL </a:t>
            </a:r>
          </a:p>
        </p:txBody>
      </p:sp>
      <p:sp>
        <p:nvSpPr>
          <p:cNvPr id="104" name="TextBox 104"/>
          <p:cNvSpPr txBox="1"/>
          <p:nvPr/>
        </p:nvSpPr>
        <p:spPr>
          <a:xfrm>
            <a:off x="2076696" y="212212"/>
            <a:ext cx="3018605" cy="230778"/>
          </a:xfrm>
          <a:prstGeom prst="rect">
            <a:avLst/>
          </a:prstGeom>
        </p:spPr>
        <p:txBody>
          <a:bodyPr lIns="0" tIns="0" rIns="0" bIns="0" rtlCol="0" anchor="t">
            <a:spAutoFit/>
          </a:bodyPr>
          <a:lstStyle/>
          <a:p>
            <a:pPr algn="l">
              <a:lnSpc>
                <a:spcPts val="1781"/>
              </a:lnSpc>
            </a:pPr>
            <a:r>
              <a:rPr lang="en-US" sz="1272" spc="-21">
                <a:solidFill>
                  <a:srgbClr val="536070"/>
                </a:solidFill>
                <a:latin typeface="Avenir"/>
              </a:rPr>
              <a:t>CONVENTION COLLECTIVE APPLICABLE </a:t>
            </a:r>
          </a:p>
        </p:txBody>
      </p:sp>
      <p:sp>
        <p:nvSpPr>
          <p:cNvPr id="105" name="TextBox 105"/>
          <p:cNvSpPr txBox="1"/>
          <p:nvPr/>
        </p:nvSpPr>
        <p:spPr>
          <a:xfrm>
            <a:off x="4501187" y="4872112"/>
            <a:ext cx="1594614" cy="230830"/>
          </a:xfrm>
          <a:prstGeom prst="rect">
            <a:avLst/>
          </a:prstGeom>
        </p:spPr>
        <p:txBody>
          <a:bodyPr lIns="0" tIns="0" rIns="0" bIns="0" rtlCol="0" anchor="t">
            <a:spAutoFit/>
          </a:bodyPr>
          <a:lstStyle/>
          <a:p>
            <a:pPr algn="l">
              <a:lnSpc>
                <a:spcPts val="1781"/>
              </a:lnSpc>
            </a:pPr>
            <a:r>
              <a:rPr lang="en-US" sz="1272" spc="-7" dirty="0">
                <a:solidFill>
                  <a:srgbClr val="536070"/>
                </a:solidFill>
                <a:latin typeface="Avenir"/>
              </a:rPr>
              <a:t>SANTÉ AU TRAVAIL </a:t>
            </a:r>
          </a:p>
        </p:txBody>
      </p:sp>
      <p:sp>
        <p:nvSpPr>
          <p:cNvPr id="106" name="TextBox 106"/>
          <p:cNvSpPr txBox="1"/>
          <p:nvPr/>
        </p:nvSpPr>
        <p:spPr>
          <a:xfrm>
            <a:off x="4347718" y="4135426"/>
            <a:ext cx="1851175" cy="230830"/>
          </a:xfrm>
          <a:prstGeom prst="rect">
            <a:avLst/>
          </a:prstGeom>
        </p:spPr>
        <p:txBody>
          <a:bodyPr lIns="0" tIns="0" rIns="0" bIns="0" rtlCol="0" anchor="t">
            <a:spAutoFit/>
          </a:bodyPr>
          <a:lstStyle/>
          <a:p>
            <a:pPr algn="l">
              <a:lnSpc>
                <a:spcPts val="1781"/>
              </a:lnSpc>
            </a:pPr>
            <a:r>
              <a:rPr lang="en-US" sz="1272" spc="-12">
                <a:solidFill>
                  <a:srgbClr val="536070"/>
                </a:solidFill>
                <a:latin typeface="Avenir"/>
              </a:rPr>
              <a:t>RÈGLEMENT INTÉRIEUR </a:t>
            </a:r>
          </a:p>
        </p:txBody>
      </p:sp>
      <p:sp>
        <p:nvSpPr>
          <p:cNvPr id="107" name="TextBox 107"/>
          <p:cNvSpPr txBox="1"/>
          <p:nvPr/>
        </p:nvSpPr>
        <p:spPr>
          <a:xfrm>
            <a:off x="5266897" y="6939629"/>
            <a:ext cx="1995133" cy="400602"/>
          </a:xfrm>
          <a:prstGeom prst="rect">
            <a:avLst/>
          </a:prstGeom>
        </p:spPr>
        <p:txBody>
          <a:bodyPr lIns="0" tIns="0" rIns="0" bIns="0" rtlCol="0" anchor="t">
            <a:spAutoFit/>
          </a:bodyPr>
          <a:lstStyle/>
          <a:p>
            <a:pPr algn="l">
              <a:lnSpc>
                <a:spcPts val="1493"/>
              </a:lnSpc>
            </a:pPr>
            <a:r>
              <a:rPr lang="en-US" sz="1272" spc="-24">
                <a:solidFill>
                  <a:srgbClr val="536070"/>
                </a:solidFill>
                <a:latin typeface="Avenir"/>
              </a:rPr>
              <a:t>INTERDICTION DE FUMER </a:t>
            </a:r>
          </a:p>
          <a:p>
            <a:pPr algn="l">
              <a:lnSpc>
                <a:spcPts val="1493"/>
              </a:lnSpc>
            </a:pPr>
            <a:r>
              <a:rPr lang="en-US" sz="1272" spc="-24">
                <a:solidFill>
                  <a:srgbClr val="536070"/>
                </a:solidFill>
                <a:latin typeface="Avenir"/>
              </a:rPr>
              <a:t>ET DE VAPOTER</a:t>
            </a:r>
            <a:r>
              <a:rPr lang="en-US" sz="1272" spc="-24">
                <a:solidFill>
                  <a:srgbClr val="000000"/>
                </a:solidFill>
                <a:latin typeface="Avenir"/>
              </a:rPr>
              <a:t> </a:t>
            </a:r>
          </a:p>
        </p:txBody>
      </p:sp>
      <p:sp>
        <p:nvSpPr>
          <p:cNvPr id="108" name="TextBox 108"/>
          <p:cNvSpPr txBox="1"/>
          <p:nvPr/>
        </p:nvSpPr>
        <p:spPr>
          <a:xfrm>
            <a:off x="7410450" y="59532"/>
            <a:ext cx="2985549" cy="230830"/>
          </a:xfrm>
          <a:prstGeom prst="rect">
            <a:avLst/>
          </a:prstGeom>
        </p:spPr>
        <p:txBody>
          <a:bodyPr lIns="0" tIns="0" rIns="0" bIns="0" rtlCol="0" anchor="t">
            <a:spAutoFit/>
          </a:bodyPr>
          <a:lstStyle/>
          <a:p>
            <a:pPr algn="l">
              <a:lnSpc>
                <a:spcPts val="1781"/>
              </a:lnSpc>
            </a:pPr>
            <a:r>
              <a:rPr lang="en-US" sz="1272" spc="-20" dirty="0">
                <a:solidFill>
                  <a:srgbClr val="536070"/>
                </a:solidFill>
                <a:latin typeface="Avenir"/>
              </a:rPr>
              <a:t>HARCÈLEMENT MORAL ET SEXUEL</a:t>
            </a:r>
            <a:r>
              <a:rPr lang="en-US" sz="1272" spc="-20" dirty="0">
                <a:solidFill>
                  <a:srgbClr val="000000"/>
                </a:solidFill>
                <a:latin typeface="Avenir"/>
              </a:rPr>
              <a:t> </a:t>
            </a:r>
          </a:p>
        </p:txBody>
      </p:sp>
      <p:sp>
        <p:nvSpPr>
          <p:cNvPr id="109" name="TextBox 109"/>
          <p:cNvSpPr txBox="1"/>
          <p:nvPr/>
        </p:nvSpPr>
        <p:spPr>
          <a:xfrm>
            <a:off x="3073660" y="4185010"/>
            <a:ext cx="817123" cy="150712"/>
          </a:xfrm>
          <a:prstGeom prst="rect">
            <a:avLst/>
          </a:prstGeom>
        </p:spPr>
        <p:txBody>
          <a:bodyPr lIns="0" tIns="0" rIns="0" bIns="0" rtlCol="0" anchor="t">
            <a:spAutoFit/>
          </a:bodyPr>
          <a:lstStyle/>
          <a:p>
            <a:pPr algn="l">
              <a:lnSpc>
                <a:spcPts val="1187"/>
              </a:lnSpc>
            </a:pPr>
            <a:r>
              <a:rPr lang="en-US" sz="848" spc="6">
                <a:solidFill>
                  <a:srgbClr val="536070"/>
                </a:solidFill>
                <a:latin typeface="Avenir Italics"/>
              </a:rPr>
              <a:t>(ART. D.3141-6)</a:t>
            </a:r>
            <a:r>
              <a:rPr lang="en-US" sz="848" spc="6">
                <a:solidFill>
                  <a:srgbClr val="000000"/>
                </a:solidFill>
                <a:latin typeface="Avenir Italics"/>
              </a:rPr>
              <a:t> </a:t>
            </a:r>
          </a:p>
        </p:txBody>
      </p:sp>
      <p:sp>
        <p:nvSpPr>
          <p:cNvPr id="110" name="TextBox 110"/>
          <p:cNvSpPr txBox="1"/>
          <p:nvPr/>
        </p:nvSpPr>
        <p:spPr>
          <a:xfrm>
            <a:off x="3377161" y="1211187"/>
            <a:ext cx="970557" cy="150712"/>
          </a:xfrm>
          <a:prstGeom prst="rect">
            <a:avLst/>
          </a:prstGeom>
        </p:spPr>
        <p:txBody>
          <a:bodyPr lIns="0" tIns="0" rIns="0" bIns="0" rtlCol="0" anchor="t">
            <a:spAutoFit/>
          </a:bodyPr>
          <a:lstStyle/>
          <a:p>
            <a:pPr algn="l">
              <a:lnSpc>
                <a:spcPts val="1187"/>
              </a:lnSpc>
            </a:pPr>
            <a:r>
              <a:rPr lang="en-US" sz="848" spc="11">
                <a:solidFill>
                  <a:srgbClr val="536070"/>
                </a:solidFill>
                <a:latin typeface="Avenir Italics"/>
              </a:rPr>
              <a:t>(ART. D.4711-1)</a:t>
            </a:r>
            <a:r>
              <a:rPr lang="en-US" sz="848" spc="11">
                <a:solidFill>
                  <a:srgbClr val="000000"/>
                </a:solidFill>
                <a:latin typeface="Avenir Italics"/>
              </a:rPr>
              <a:t> </a:t>
            </a:r>
          </a:p>
        </p:txBody>
      </p:sp>
      <p:sp>
        <p:nvSpPr>
          <p:cNvPr id="111" name="TextBox 111"/>
          <p:cNvSpPr txBox="1"/>
          <p:nvPr/>
        </p:nvSpPr>
        <p:spPr>
          <a:xfrm>
            <a:off x="4241459" y="6350157"/>
            <a:ext cx="766162" cy="150712"/>
          </a:xfrm>
          <a:prstGeom prst="rect">
            <a:avLst/>
          </a:prstGeom>
        </p:spPr>
        <p:txBody>
          <a:bodyPr lIns="0" tIns="0" rIns="0" bIns="0" rtlCol="0" anchor="t">
            <a:spAutoFit/>
          </a:bodyPr>
          <a:lstStyle/>
          <a:p>
            <a:pPr algn="l">
              <a:lnSpc>
                <a:spcPts val="1187"/>
              </a:lnSpc>
            </a:pPr>
            <a:r>
              <a:rPr lang="en-US" sz="848" spc="5">
                <a:solidFill>
                  <a:srgbClr val="536070"/>
                </a:solidFill>
                <a:latin typeface="Avenir Italics"/>
              </a:rPr>
              <a:t>(ART R.4121-4)</a:t>
            </a:r>
            <a:r>
              <a:rPr lang="en-US" sz="848" spc="5">
                <a:solidFill>
                  <a:srgbClr val="000000"/>
                </a:solidFill>
                <a:latin typeface="Avenir Italics"/>
              </a:rPr>
              <a:t> </a:t>
            </a:r>
          </a:p>
        </p:txBody>
      </p:sp>
      <p:sp>
        <p:nvSpPr>
          <p:cNvPr id="112" name="TextBox 112"/>
          <p:cNvSpPr txBox="1"/>
          <p:nvPr/>
        </p:nvSpPr>
        <p:spPr>
          <a:xfrm>
            <a:off x="2029400" y="2700071"/>
            <a:ext cx="784825" cy="150712"/>
          </a:xfrm>
          <a:prstGeom prst="rect">
            <a:avLst/>
          </a:prstGeom>
        </p:spPr>
        <p:txBody>
          <a:bodyPr lIns="0" tIns="0" rIns="0" bIns="0" rtlCol="0" anchor="t">
            <a:spAutoFit/>
          </a:bodyPr>
          <a:lstStyle/>
          <a:p>
            <a:pPr algn="l">
              <a:lnSpc>
                <a:spcPts val="1187"/>
              </a:lnSpc>
            </a:pPr>
            <a:r>
              <a:rPr lang="en-US" sz="848" spc="5">
                <a:solidFill>
                  <a:srgbClr val="FFFFFF"/>
                </a:solidFill>
                <a:latin typeface="Avenir Italics"/>
              </a:rPr>
              <a:t>(ART. L.3171-1) </a:t>
            </a:r>
          </a:p>
        </p:txBody>
      </p:sp>
      <p:sp>
        <p:nvSpPr>
          <p:cNvPr id="113" name="TextBox 113"/>
          <p:cNvSpPr txBox="1"/>
          <p:nvPr/>
        </p:nvSpPr>
        <p:spPr>
          <a:xfrm>
            <a:off x="5094577" y="261787"/>
            <a:ext cx="810714" cy="150677"/>
          </a:xfrm>
          <a:prstGeom prst="rect">
            <a:avLst/>
          </a:prstGeom>
        </p:spPr>
        <p:txBody>
          <a:bodyPr lIns="0" tIns="0" rIns="0" bIns="0" rtlCol="0" anchor="t">
            <a:spAutoFit/>
          </a:bodyPr>
          <a:lstStyle/>
          <a:p>
            <a:pPr algn="l">
              <a:lnSpc>
                <a:spcPts val="1187"/>
              </a:lnSpc>
            </a:pPr>
            <a:r>
              <a:rPr lang="en-US" sz="848">
                <a:solidFill>
                  <a:srgbClr val="536070"/>
                </a:solidFill>
                <a:latin typeface="Avenir Italics"/>
              </a:rPr>
              <a:t>(ART. T. 2262-3)</a:t>
            </a:r>
            <a:r>
              <a:rPr lang="en-US" sz="848">
                <a:solidFill>
                  <a:srgbClr val="000000"/>
                </a:solidFill>
                <a:latin typeface="Avenir Italics"/>
              </a:rPr>
              <a:t> </a:t>
            </a:r>
          </a:p>
        </p:txBody>
      </p:sp>
      <p:sp>
        <p:nvSpPr>
          <p:cNvPr id="114" name="TextBox 114"/>
          <p:cNvSpPr txBox="1"/>
          <p:nvPr/>
        </p:nvSpPr>
        <p:spPr>
          <a:xfrm>
            <a:off x="6019150" y="4908622"/>
            <a:ext cx="809148" cy="150712"/>
          </a:xfrm>
          <a:prstGeom prst="rect">
            <a:avLst/>
          </a:prstGeom>
        </p:spPr>
        <p:txBody>
          <a:bodyPr lIns="0" tIns="0" rIns="0" bIns="0" rtlCol="0" anchor="t">
            <a:spAutoFit/>
          </a:bodyPr>
          <a:lstStyle/>
          <a:p>
            <a:pPr algn="l">
              <a:lnSpc>
                <a:spcPts val="1187"/>
              </a:lnSpc>
            </a:pPr>
            <a:r>
              <a:rPr lang="en-US" sz="848" spc="7" dirty="0">
                <a:solidFill>
                  <a:srgbClr val="536070"/>
                </a:solidFill>
                <a:latin typeface="Avenir Italics"/>
              </a:rPr>
              <a:t>(ART D.4711-1)</a:t>
            </a:r>
            <a:r>
              <a:rPr lang="en-US" sz="848" spc="7" dirty="0">
                <a:solidFill>
                  <a:srgbClr val="000000"/>
                </a:solidFill>
                <a:latin typeface="Avenir Italics"/>
              </a:rPr>
              <a:t> </a:t>
            </a:r>
          </a:p>
        </p:txBody>
      </p:sp>
      <p:sp>
        <p:nvSpPr>
          <p:cNvPr id="115" name="TextBox 115"/>
          <p:cNvSpPr txBox="1"/>
          <p:nvPr/>
        </p:nvSpPr>
        <p:spPr>
          <a:xfrm>
            <a:off x="6184190" y="4185010"/>
            <a:ext cx="779296" cy="150712"/>
          </a:xfrm>
          <a:prstGeom prst="rect">
            <a:avLst/>
          </a:prstGeom>
        </p:spPr>
        <p:txBody>
          <a:bodyPr lIns="0" tIns="0" rIns="0" bIns="0" rtlCol="0" anchor="t">
            <a:spAutoFit/>
          </a:bodyPr>
          <a:lstStyle/>
          <a:p>
            <a:pPr algn="l">
              <a:lnSpc>
                <a:spcPts val="1187"/>
              </a:lnSpc>
            </a:pPr>
            <a:r>
              <a:rPr lang="en-US" sz="848">
                <a:solidFill>
                  <a:srgbClr val="536070"/>
                </a:solidFill>
                <a:latin typeface="Avenir Italics"/>
              </a:rPr>
              <a:t>(ART. R.1321-1)</a:t>
            </a:r>
            <a:r>
              <a:rPr lang="en-US" sz="848">
                <a:solidFill>
                  <a:srgbClr val="000000"/>
                </a:solidFill>
                <a:latin typeface="Avenir Italics"/>
              </a:rPr>
              <a:t> </a:t>
            </a:r>
          </a:p>
        </p:txBody>
      </p:sp>
      <p:sp>
        <p:nvSpPr>
          <p:cNvPr id="116" name="TextBox 116"/>
          <p:cNvSpPr txBox="1"/>
          <p:nvPr/>
        </p:nvSpPr>
        <p:spPr>
          <a:xfrm>
            <a:off x="5275333" y="8378158"/>
            <a:ext cx="1943213" cy="609077"/>
          </a:xfrm>
          <a:prstGeom prst="rect">
            <a:avLst/>
          </a:prstGeom>
        </p:spPr>
        <p:txBody>
          <a:bodyPr wrap="square" lIns="0" tIns="0" rIns="0" bIns="0" rtlCol="0" anchor="t">
            <a:spAutoFit/>
          </a:bodyPr>
          <a:lstStyle/>
          <a:p>
            <a:pPr algn="l">
              <a:lnSpc>
                <a:spcPts val="1187"/>
              </a:lnSpc>
            </a:pPr>
            <a:r>
              <a:rPr lang="en-US" sz="848" dirty="0" err="1">
                <a:solidFill>
                  <a:srgbClr val="536070"/>
                </a:solidFill>
                <a:latin typeface="Avenir"/>
                <a:ea typeface="Avenir"/>
              </a:rPr>
              <a:t>Décret</a:t>
            </a:r>
            <a:r>
              <a:rPr lang="en-US" sz="848" dirty="0">
                <a:solidFill>
                  <a:srgbClr val="536070"/>
                </a:solidFill>
                <a:latin typeface="Avenir"/>
                <a:ea typeface="Avenir"/>
              </a:rPr>
              <a:t> n°2017-633 du 25 </a:t>
            </a:r>
            <a:r>
              <a:rPr lang="en-US" sz="848" dirty="0" err="1">
                <a:solidFill>
                  <a:srgbClr val="536070"/>
                </a:solidFill>
                <a:latin typeface="Avenir"/>
                <a:ea typeface="Avenir"/>
              </a:rPr>
              <a:t>avril</a:t>
            </a:r>
            <a:r>
              <a:rPr lang="en-US" sz="848" dirty="0">
                <a:solidFill>
                  <a:srgbClr val="536070"/>
                </a:solidFill>
                <a:latin typeface="Avenir"/>
                <a:ea typeface="Avenir"/>
              </a:rPr>
              <a:t> 2017 </a:t>
            </a:r>
            <a:r>
              <a:rPr lang="en-US" sz="848" dirty="0" err="1">
                <a:solidFill>
                  <a:srgbClr val="536070"/>
                </a:solidFill>
                <a:latin typeface="Avenir"/>
                <a:ea typeface="Avenir"/>
              </a:rPr>
              <a:t>relatif</a:t>
            </a:r>
            <a:r>
              <a:rPr lang="en-US" sz="848" dirty="0">
                <a:solidFill>
                  <a:srgbClr val="536070"/>
                </a:solidFill>
                <a:latin typeface="Avenir"/>
                <a:ea typeface="Avenir"/>
              </a:rPr>
              <a:t> aux conditions </a:t>
            </a:r>
            <a:r>
              <a:rPr lang="en-US" sz="848" dirty="0" err="1">
                <a:solidFill>
                  <a:srgbClr val="536070"/>
                </a:solidFill>
                <a:latin typeface="Avenir"/>
                <a:ea typeface="Avenir"/>
              </a:rPr>
              <a:t>d’application</a:t>
            </a:r>
            <a:r>
              <a:rPr lang="en-US" sz="848" dirty="0">
                <a:solidFill>
                  <a:srgbClr val="536070"/>
                </a:solidFill>
                <a:latin typeface="Avenir"/>
                <a:ea typeface="Avenir"/>
              </a:rPr>
              <a:t> de </a:t>
            </a:r>
            <a:r>
              <a:rPr lang="en-US" sz="848" dirty="0" err="1">
                <a:solidFill>
                  <a:srgbClr val="536070"/>
                </a:solidFill>
                <a:latin typeface="Avenir"/>
                <a:ea typeface="Avenir"/>
              </a:rPr>
              <a:t>l’interdiction</a:t>
            </a:r>
            <a:r>
              <a:rPr lang="en-US" sz="848" dirty="0">
                <a:solidFill>
                  <a:srgbClr val="536070"/>
                </a:solidFill>
                <a:latin typeface="Avenir"/>
                <a:ea typeface="Avenir"/>
              </a:rPr>
              <a:t> de </a:t>
            </a:r>
            <a:r>
              <a:rPr lang="en-US" sz="848" dirty="0" err="1">
                <a:solidFill>
                  <a:srgbClr val="536070"/>
                </a:solidFill>
                <a:latin typeface="Avenir"/>
                <a:ea typeface="Avenir"/>
              </a:rPr>
              <a:t>vapoter</a:t>
            </a:r>
            <a:r>
              <a:rPr lang="en-US" sz="848" dirty="0">
                <a:solidFill>
                  <a:srgbClr val="536070"/>
                </a:solidFill>
                <a:latin typeface="Avenir"/>
                <a:ea typeface="Avenir"/>
              </a:rPr>
              <a:t> dans </a:t>
            </a:r>
            <a:r>
              <a:rPr lang="en-US" sz="848" dirty="0" err="1">
                <a:solidFill>
                  <a:srgbClr val="536070"/>
                </a:solidFill>
                <a:latin typeface="Avenir"/>
                <a:ea typeface="Avenir"/>
              </a:rPr>
              <a:t>certains</a:t>
            </a:r>
            <a:r>
              <a:rPr lang="en-US" sz="848" dirty="0">
                <a:solidFill>
                  <a:srgbClr val="536070"/>
                </a:solidFill>
                <a:latin typeface="Avenir"/>
                <a:ea typeface="Avenir"/>
              </a:rPr>
              <a:t> </a:t>
            </a:r>
            <a:r>
              <a:rPr lang="en-US" sz="848" dirty="0" err="1">
                <a:solidFill>
                  <a:srgbClr val="536070"/>
                </a:solidFill>
                <a:latin typeface="Avenir"/>
                <a:ea typeface="Avenir"/>
              </a:rPr>
              <a:t>lieux</a:t>
            </a:r>
            <a:r>
              <a:rPr lang="en-US" sz="848" dirty="0">
                <a:solidFill>
                  <a:srgbClr val="536070"/>
                </a:solidFill>
                <a:latin typeface="Avenir"/>
                <a:ea typeface="Avenir"/>
              </a:rPr>
              <a:t> à usage </a:t>
            </a:r>
            <a:r>
              <a:rPr lang="en-US" sz="848" dirty="0" err="1">
                <a:solidFill>
                  <a:srgbClr val="536070"/>
                </a:solidFill>
                <a:latin typeface="Avenir"/>
                <a:ea typeface="Avenir"/>
              </a:rPr>
              <a:t>collectif</a:t>
            </a:r>
            <a:r>
              <a:rPr lang="en-US" sz="848" dirty="0">
                <a:solidFill>
                  <a:srgbClr val="536070"/>
                </a:solidFill>
                <a:latin typeface="Avenir"/>
                <a:ea typeface="Avenir"/>
              </a:rPr>
              <a:t>.  </a:t>
            </a:r>
          </a:p>
        </p:txBody>
      </p:sp>
      <p:sp>
        <p:nvSpPr>
          <p:cNvPr id="117" name="TextBox 117"/>
          <p:cNvSpPr txBox="1"/>
          <p:nvPr/>
        </p:nvSpPr>
        <p:spPr>
          <a:xfrm>
            <a:off x="5281656" y="9019952"/>
            <a:ext cx="1930567" cy="520889"/>
          </a:xfrm>
          <a:prstGeom prst="rect">
            <a:avLst/>
          </a:prstGeom>
        </p:spPr>
        <p:txBody>
          <a:bodyPr lIns="0" tIns="0" rIns="0" bIns="0" rtlCol="0" anchor="t">
            <a:spAutoFit/>
          </a:bodyPr>
          <a:lstStyle/>
          <a:p>
            <a:pPr algn="just">
              <a:lnSpc>
                <a:spcPts val="1026"/>
              </a:lnSpc>
            </a:pPr>
            <a:r>
              <a:rPr lang="en-US" sz="848" spc="1" dirty="0" err="1">
                <a:solidFill>
                  <a:srgbClr val="536070"/>
                </a:solidFill>
                <a:latin typeface="Avenir"/>
                <a:ea typeface="Avenir"/>
              </a:rPr>
              <a:t>Décret</a:t>
            </a:r>
            <a:r>
              <a:rPr lang="en-US" sz="848" spc="1" dirty="0">
                <a:solidFill>
                  <a:srgbClr val="536070"/>
                </a:solidFill>
                <a:latin typeface="Avenir"/>
                <a:ea typeface="Avenir"/>
              </a:rPr>
              <a:t> n°2006-1386 du 15 </a:t>
            </a:r>
            <a:r>
              <a:rPr lang="en-US" sz="848" spc="1" dirty="0" err="1">
                <a:solidFill>
                  <a:srgbClr val="536070"/>
                </a:solidFill>
                <a:latin typeface="Avenir"/>
                <a:ea typeface="Avenir"/>
              </a:rPr>
              <a:t>novembre</a:t>
            </a:r>
            <a:r>
              <a:rPr lang="en-US" sz="848" spc="1" dirty="0">
                <a:solidFill>
                  <a:srgbClr val="536070"/>
                </a:solidFill>
                <a:latin typeface="Avenir"/>
                <a:ea typeface="Avenir"/>
              </a:rPr>
              <a:t> 2006 </a:t>
            </a:r>
            <a:r>
              <a:rPr lang="en-US" sz="848" spc="1" dirty="0" err="1">
                <a:solidFill>
                  <a:srgbClr val="536070"/>
                </a:solidFill>
                <a:latin typeface="Avenir"/>
                <a:ea typeface="Avenir"/>
              </a:rPr>
              <a:t>fixant</a:t>
            </a:r>
            <a:r>
              <a:rPr lang="en-US" sz="848" spc="1" dirty="0">
                <a:solidFill>
                  <a:srgbClr val="536070"/>
                </a:solidFill>
                <a:latin typeface="Avenir"/>
                <a:ea typeface="Avenir"/>
              </a:rPr>
              <a:t> les conditions </a:t>
            </a:r>
            <a:r>
              <a:rPr lang="en-US" sz="848" spc="1" dirty="0" err="1">
                <a:solidFill>
                  <a:srgbClr val="536070"/>
                </a:solidFill>
                <a:latin typeface="Avenir"/>
                <a:ea typeface="Avenir"/>
              </a:rPr>
              <a:t>d’application</a:t>
            </a:r>
            <a:r>
              <a:rPr lang="en-US" sz="848" spc="1" dirty="0">
                <a:solidFill>
                  <a:srgbClr val="536070"/>
                </a:solidFill>
                <a:latin typeface="Avenir"/>
                <a:ea typeface="Avenir"/>
              </a:rPr>
              <a:t> </a:t>
            </a:r>
          </a:p>
          <a:p>
            <a:pPr algn="just">
              <a:lnSpc>
                <a:spcPts val="1026"/>
              </a:lnSpc>
            </a:pPr>
            <a:r>
              <a:rPr lang="en-US" sz="848" spc="-7" dirty="0">
                <a:solidFill>
                  <a:srgbClr val="536070"/>
                </a:solidFill>
                <a:latin typeface="Avenir"/>
              </a:rPr>
              <a:t>de </a:t>
            </a:r>
            <a:r>
              <a:rPr lang="en-US" sz="848" spc="-7" dirty="0" err="1">
                <a:solidFill>
                  <a:srgbClr val="536070"/>
                </a:solidFill>
                <a:latin typeface="Avenir"/>
              </a:rPr>
              <a:t>l’interdiction</a:t>
            </a:r>
            <a:r>
              <a:rPr lang="en-US" sz="848" spc="-7" dirty="0">
                <a:solidFill>
                  <a:srgbClr val="536070"/>
                </a:solidFill>
                <a:latin typeface="Avenir"/>
              </a:rPr>
              <a:t> de </a:t>
            </a:r>
            <a:r>
              <a:rPr lang="en-US" sz="848" spc="-7" dirty="0" err="1">
                <a:solidFill>
                  <a:srgbClr val="536070"/>
                </a:solidFill>
                <a:latin typeface="Avenir"/>
              </a:rPr>
              <a:t>fumer</a:t>
            </a:r>
            <a:r>
              <a:rPr lang="en-US" sz="848" spc="-7" dirty="0">
                <a:solidFill>
                  <a:srgbClr val="536070"/>
                </a:solidFill>
                <a:latin typeface="Avenir"/>
              </a:rPr>
              <a:t> dans les </a:t>
            </a:r>
            <a:r>
              <a:rPr lang="en-US" sz="848" spc="-7" dirty="0" err="1">
                <a:solidFill>
                  <a:srgbClr val="536070"/>
                </a:solidFill>
                <a:latin typeface="Avenir"/>
              </a:rPr>
              <a:t>lieux</a:t>
            </a:r>
            <a:r>
              <a:rPr lang="en-US" sz="848" spc="-7" dirty="0">
                <a:solidFill>
                  <a:srgbClr val="536070"/>
                </a:solidFill>
                <a:latin typeface="Avenir"/>
              </a:rPr>
              <a:t> </a:t>
            </a:r>
          </a:p>
          <a:p>
            <a:pPr algn="just">
              <a:lnSpc>
                <a:spcPts val="1026"/>
              </a:lnSpc>
            </a:pPr>
            <a:r>
              <a:rPr lang="en-US" sz="848" dirty="0" err="1">
                <a:solidFill>
                  <a:srgbClr val="536070"/>
                </a:solidFill>
                <a:latin typeface="Avenir"/>
              </a:rPr>
              <a:t>affectés</a:t>
            </a:r>
            <a:r>
              <a:rPr lang="en-US" sz="848" dirty="0">
                <a:solidFill>
                  <a:srgbClr val="536070"/>
                </a:solidFill>
                <a:latin typeface="Avenir"/>
              </a:rPr>
              <a:t> à un usage </a:t>
            </a:r>
            <a:r>
              <a:rPr lang="en-US" sz="848" dirty="0" err="1">
                <a:solidFill>
                  <a:srgbClr val="536070"/>
                </a:solidFill>
                <a:latin typeface="Avenir"/>
              </a:rPr>
              <a:t>collectif</a:t>
            </a:r>
            <a:r>
              <a:rPr lang="en-US" sz="848" dirty="0">
                <a:solidFill>
                  <a:srgbClr val="536070"/>
                </a:solidFill>
                <a:latin typeface="Avenir"/>
              </a:rPr>
              <a:t>.</a:t>
            </a:r>
            <a:r>
              <a:rPr lang="en-US" sz="848" dirty="0">
                <a:solidFill>
                  <a:srgbClr val="000000"/>
                </a:solidFill>
                <a:latin typeface="Avenir"/>
              </a:rPr>
              <a:t> </a:t>
            </a:r>
          </a:p>
        </p:txBody>
      </p:sp>
      <p:sp>
        <p:nvSpPr>
          <p:cNvPr id="118" name="TextBox 118"/>
          <p:cNvSpPr txBox="1"/>
          <p:nvPr/>
        </p:nvSpPr>
        <p:spPr>
          <a:xfrm>
            <a:off x="293661" y="6590306"/>
            <a:ext cx="1509705" cy="179779"/>
          </a:xfrm>
          <a:prstGeom prst="rect">
            <a:avLst/>
          </a:prstGeom>
        </p:spPr>
        <p:txBody>
          <a:bodyPr lIns="0" tIns="0" rIns="0" bIns="0" rtlCol="0" anchor="t">
            <a:spAutoFit/>
          </a:bodyPr>
          <a:lstStyle/>
          <a:p>
            <a:pPr algn="l">
              <a:lnSpc>
                <a:spcPts val="1378"/>
              </a:lnSpc>
            </a:pPr>
            <a:r>
              <a:rPr lang="en-US" sz="984" spc="-1">
                <a:solidFill>
                  <a:srgbClr val="536070"/>
                </a:solidFill>
                <a:latin typeface="Avenir"/>
              </a:rPr>
              <a:t>Lieu et modalités d’accès : </a:t>
            </a:r>
          </a:p>
        </p:txBody>
      </p:sp>
      <p:sp>
        <p:nvSpPr>
          <p:cNvPr id="119" name="TextBox 119"/>
          <p:cNvSpPr txBox="1"/>
          <p:nvPr/>
        </p:nvSpPr>
        <p:spPr>
          <a:xfrm>
            <a:off x="3509285" y="1656842"/>
            <a:ext cx="547730" cy="179738"/>
          </a:xfrm>
          <a:prstGeom prst="rect">
            <a:avLst/>
          </a:prstGeom>
        </p:spPr>
        <p:txBody>
          <a:bodyPr lIns="0" tIns="0" rIns="0" bIns="0" rtlCol="0" anchor="t">
            <a:spAutoFit/>
          </a:bodyPr>
          <a:lstStyle/>
          <a:p>
            <a:pPr algn="l">
              <a:lnSpc>
                <a:spcPts val="1378"/>
              </a:lnSpc>
            </a:pPr>
            <a:r>
              <a:rPr lang="en-US" sz="984" spc="-8">
                <a:solidFill>
                  <a:srgbClr val="536070"/>
                </a:solidFill>
                <a:latin typeface="Avenir"/>
              </a:rPr>
              <a:t>Pompiers</a:t>
            </a:r>
            <a:r>
              <a:rPr lang="en-US" sz="984" spc="-8">
                <a:solidFill>
                  <a:srgbClr val="000000"/>
                </a:solidFill>
                <a:latin typeface="Avenir"/>
              </a:rPr>
              <a:t> </a:t>
            </a:r>
          </a:p>
        </p:txBody>
      </p:sp>
      <p:sp>
        <p:nvSpPr>
          <p:cNvPr id="120" name="TextBox 120"/>
          <p:cNvSpPr txBox="1"/>
          <p:nvPr/>
        </p:nvSpPr>
        <p:spPr>
          <a:xfrm>
            <a:off x="3895908" y="5874477"/>
            <a:ext cx="559046" cy="425272"/>
          </a:xfrm>
          <a:prstGeom prst="rect">
            <a:avLst/>
          </a:prstGeom>
        </p:spPr>
        <p:txBody>
          <a:bodyPr lIns="0" tIns="0" rIns="0" bIns="0" rtlCol="0" anchor="t">
            <a:spAutoFit/>
          </a:bodyPr>
          <a:lstStyle/>
          <a:p>
            <a:pPr>
              <a:lnSpc>
                <a:spcPts val="1713"/>
              </a:lnSpc>
            </a:pPr>
            <a:r>
              <a:rPr lang="en-US" sz="984" spc="-4" dirty="0">
                <a:solidFill>
                  <a:srgbClr val="536070"/>
                </a:solidFill>
                <a:latin typeface="Avenir"/>
              </a:rPr>
              <a:t>Contact : </a:t>
            </a:r>
            <a:r>
              <a:rPr lang="en-US" sz="984" spc="-4" dirty="0" err="1">
                <a:solidFill>
                  <a:srgbClr val="536070"/>
                </a:solidFill>
                <a:latin typeface="Avenir"/>
              </a:rPr>
              <a:t>Horaires</a:t>
            </a:r>
            <a:r>
              <a:rPr lang="en-US" sz="984" spc="-4" dirty="0">
                <a:solidFill>
                  <a:srgbClr val="536070"/>
                </a:solidFill>
                <a:latin typeface="Avenir"/>
              </a:rPr>
              <a:t> : </a:t>
            </a:r>
          </a:p>
        </p:txBody>
      </p:sp>
      <p:sp>
        <p:nvSpPr>
          <p:cNvPr id="121" name="TextBox 121"/>
          <p:cNvSpPr txBox="1"/>
          <p:nvPr/>
        </p:nvSpPr>
        <p:spPr>
          <a:xfrm>
            <a:off x="2823799" y="7575842"/>
            <a:ext cx="2268985" cy="1154162"/>
          </a:xfrm>
          <a:prstGeom prst="rect">
            <a:avLst/>
          </a:prstGeom>
        </p:spPr>
        <p:txBody>
          <a:bodyPr lIns="0" tIns="0" rIns="0" bIns="0" rtlCol="0" anchor="t">
            <a:spAutoFit/>
          </a:bodyPr>
          <a:lstStyle/>
          <a:p>
            <a:pPr algn="l">
              <a:lnSpc>
                <a:spcPts val="984"/>
              </a:lnSpc>
            </a:pPr>
            <a:r>
              <a:rPr lang="en-US" sz="984" spc="9" dirty="0">
                <a:solidFill>
                  <a:srgbClr val="536070"/>
                </a:solidFill>
                <a:latin typeface="Avenir"/>
              </a:rPr>
              <a:t>A </a:t>
            </a:r>
            <a:r>
              <a:rPr lang="en-US" sz="984" spc="9" dirty="0" err="1">
                <a:solidFill>
                  <a:srgbClr val="536070"/>
                </a:solidFill>
                <a:latin typeface="Avenir"/>
              </a:rPr>
              <a:t>l’audition</a:t>
            </a:r>
            <a:r>
              <a:rPr lang="en-US" sz="984" spc="9" dirty="0">
                <a:solidFill>
                  <a:srgbClr val="536070"/>
                </a:solidFill>
                <a:latin typeface="Avenir"/>
              </a:rPr>
              <a:t> du signal </a:t>
            </a:r>
            <a:r>
              <a:rPr lang="en-US" sz="984" spc="9" dirty="0" err="1">
                <a:solidFill>
                  <a:srgbClr val="536070"/>
                </a:solidFill>
                <a:latin typeface="Avenir"/>
              </a:rPr>
              <a:t>d’évacuation</a:t>
            </a:r>
            <a:r>
              <a:rPr lang="en-US" sz="984" spc="9" dirty="0">
                <a:solidFill>
                  <a:srgbClr val="536070"/>
                </a:solidFill>
                <a:latin typeface="Avenir"/>
              </a:rPr>
              <a:t> </a:t>
            </a:r>
            <a:r>
              <a:rPr lang="en-US" sz="984" spc="9" dirty="0" err="1">
                <a:solidFill>
                  <a:srgbClr val="536070"/>
                </a:solidFill>
                <a:latin typeface="Avenir"/>
              </a:rPr>
              <a:t>ou</a:t>
            </a:r>
            <a:r>
              <a:rPr lang="en-US" sz="984" spc="9" dirty="0">
                <a:solidFill>
                  <a:srgbClr val="536070"/>
                </a:solidFill>
                <a:latin typeface="Avenir"/>
              </a:rPr>
              <a:t> sur </a:t>
            </a:r>
            <a:r>
              <a:rPr lang="en-US" sz="984" spc="9" dirty="0" err="1">
                <a:solidFill>
                  <a:srgbClr val="536070"/>
                </a:solidFill>
                <a:latin typeface="Avenir"/>
              </a:rPr>
              <a:t>ordre</a:t>
            </a:r>
            <a:r>
              <a:rPr lang="en-US" sz="984" spc="9" dirty="0">
                <a:solidFill>
                  <a:srgbClr val="536070"/>
                </a:solidFill>
                <a:latin typeface="Avenir"/>
              </a:rPr>
              <a:t> d'un </a:t>
            </a:r>
            <a:r>
              <a:rPr lang="en-US" sz="984" spc="9" dirty="0" err="1">
                <a:solidFill>
                  <a:srgbClr val="536070"/>
                </a:solidFill>
                <a:latin typeface="Avenir"/>
              </a:rPr>
              <a:t>responsable</a:t>
            </a:r>
            <a:r>
              <a:rPr lang="en-US" sz="984" spc="9" dirty="0">
                <a:solidFill>
                  <a:srgbClr val="536070"/>
                </a:solidFill>
                <a:latin typeface="Avenir"/>
              </a:rPr>
              <a:t>/guide file </a:t>
            </a:r>
            <a:r>
              <a:rPr lang="en-US" sz="984" spc="9" dirty="0" err="1">
                <a:solidFill>
                  <a:srgbClr val="536070"/>
                </a:solidFill>
                <a:latin typeface="Avenir"/>
              </a:rPr>
              <a:t>d’évacuation</a:t>
            </a:r>
            <a:r>
              <a:rPr lang="en-US" sz="984" spc="9" dirty="0">
                <a:solidFill>
                  <a:srgbClr val="536070"/>
                </a:solidFill>
                <a:latin typeface="Avenir"/>
              </a:rPr>
              <a:t> :</a:t>
            </a:r>
          </a:p>
          <a:p>
            <a:pPr algn="l">
              <a:lnSpc>
                <a:spcPts val="984"/>
              </a:lnSpc>
            </a:pPr>
            <a:r>
              <a:rPr lang="en-US" sz="984" b="1" spc="-8" dirty="0" err="1">
                <a:solidFill>
                  <a:srgbClr val="536070"/>
                </a:solidFill>
                <a:latin typeface="Avenir Bold" panose="020B0604020202020204" charset="0"/>
              </a:rPr>
              <a:t>Dirigez-vous</a:t>
            </a:r>
            <a:r>
              <a:rPr lang="en-US" sz="984" b="1" spc="-8" dirty="0">
                <a:solidFill>
                  <a:srgbClr val="536070"/>
                </a:solidFill>
                <a:latin typeface="Avenir Bold" panose="020B0604020202020204" charset="0"/>
              </a:rPr>
              <a:t> </a:t>
            </a:r>
            <a:r>
              <a:rPr lang="en-US" sz="984" b="1" spc="-8" dirty="0" err="1">
                <a:solidFill>
                  <a:srgbClr val="536070"/>
                </a:solidFill>
                <a:latin typeface="Avenir Bold" panose="020B0604020202020204" charset="0"/>
              </a:rPr>
              <a:t>vers</a:t>
            </a:r>
            <a:r>
              <a:rPr lang="en-US" sz="984" b="1" spc="-8" dirty="0">
                <a:solidFill>
                  <a:srgbClr val="536070"/>
                </a:solidFill>
                <a:latin typeface="Avenir Bold" panose="020B0604020202020204" charset="0"/>
              </a:rPr>
              <a:t> </a:t>
            </a:r>
            <a:r>
              <a:rPr lang="en-US" sz="984" spc="-8" dirty="0">
                <a:solidFill>
                  <a:srgbClr val="536070"/>
                </a:solidFill>
                <a:latin typeface="Avenir Bold"/>
              </a:rPr>
              <a:t>les sorties les plus </a:t>
            </a:r>
            <a:r>
              <a:rPr lang="en-US" sz="984" spc="-8" dirty="0" err="1">
                <a:solidFill>
                  <a:srgbClr val="536070"/>
                </a:solidFill>
                <a:latin typeface="Avenir Bold"/>
              </a:rPr>
              <a:t>proches</a:t>
            </a:r>
            <a:r>
              <a:rPr lang="en-US" sz="984" spc="-8" dirty="0">
                <a:solidFill>
                  <a:srgbClr val="536070"/>
                </a:solidFill>
                <a:latin typeface="Avenir"/>
              </a:rPr>
              <a:t> et </a:t>
            </a:r>
            <a:r>
              <a:rPr lang="en-US" sz="984" spc="-8" dirty="0" err="1">
                <a:solidFill>
                  <a:srgbClr val="536070"/>
                </a:solidFill>
                <a:latin typeface="Avenir"/>
              </a:rPr>
              <a:t>allez</a:t>
            </a:r>
            <a:r>
              <a:rPr lang="en-US" sz="984" spc="-8" dirty="0">
                <a:solidFill>
                  <a:srgbClr val="536070"/>
                </a:solidFill>
                <a:latin typeface="Avenir"/>
              </a:rPr>
              <a:t> </a:t>
            </a:r>
            <a:r>
              <a:rPr lang="en-US" sz="984" spc="-8" dirty="0">
                <a:solidFill>
                  <a:srgbClr val="536070"/>
                </a:solidFill>
                <a:latin typeface="Avenir Bold"/>
              </a:rPr>
              <a:t>au point de </a:t>
            </a:r>
            <a:r>
              <a:rPr lang="en-US" sz="984" spc="-8" dirty="0" err="1">
                <a:solidFill>
                  <a:srgbClr val="536070"/>
                </a:solidFill>
                <a:latin typeface="Avenir Bold"/>
              </a:rPr>
              <a:t>rassemblement</a:t>
            </a:r>
            <a:endParaRPr lang="en-US" sz="984" spc="-8" dirty="0">
              <a:solidFill>
                <a:srgbClr val="536070"/>
              </a:solidFill>
              <a:latin typeface="Avenir Bold"/>
            </a:endParaRPr>
          </a:p>
          <a:p>
            <a:pPr algn="l">
              <a:lnSpc>
                <a:spcPts val="984"/>
              </a:lnSpc>
            </a:pPr>
            <a:r>
              <a:rPr lang="en-US" sz="984" spc="-8" dirty="0">
                <a:solidFill>
                  <a:srgbClr val="536070"/>
                </a:solidFill>
                <a:latin typeface="Avenir Bold"/>
              </a:rPr>
              <a:t>Ne pas </a:t>
            </a:r>
            <a:r>
              <a:rPr lang="en-US" sz="984" spc="-8" dirty="0" err="1">
                <a:solidFill>
                  <a:srgbClr val="536070"/>
                </a:solidFill>
                <a:latin typeface="Avenir Bold"/>
              </a:rPr>
              <a:t>revenir</a:t>
            </a:r>
            <a:r>
              <a:rPr lang="en-US" sz="984" spc="-8" dirty="0">
                <a:solidFill>
                  <a:srgbClr val="536070"/>
                </a:solidFill>
                <a:latin typeface="Avenir Bold"/>
              </a:rPr>
              <a:t> </a:t>
            </a:r>
            <a:r>
              <a:rPr lang="en-US" sz="984" spc="-8" dirty="0" err="1">
                <a:solidFill>
                  <a:srgbClr val="536070"/>
                </a:solidFill>
                <a:latin typeface="Avenir Bold"/>
              </a:rPr>
              <a:t>en</a:t>
            </a:r>
            <a:r>
              <a:rPr lang="en-US" sz="984" spc="-8" dirty="0">
                <a:solidFill>
                  <a:srgbClr val="536070"/>
                </a:solidFill>
                <a:latin typeface="Avenir Bold"/>
              </a:rPr>
              <a:t> </a:t>
            </a:r>
            <a:r>
              <a:rPr lang="en-US" sz="984" spc="-8" dirty="0" err="1">
                <a:solidFill>
                  <a:srgbClr val="536070"/>
                </a:solidFill>
                <a:latin typeface="Avenir Bold"/>
              </a:rPr>
              <a:t>arrière</a:t>
            </a:r>
            <a:endParaRPr lang="en-US" sz="984" spc="-8" dirty="0">
              <a:solidFill>
                <a:srgbClr val="536070"/>
              </a:solidFill>
              <a:latin typeface="Avenir Bold"/>
            </a:endParaRPr>
          </a:p>
          <a:p>
            <a:pPr algn="l">
              <a:lnSpc>
                <a:spcPts val="984"/>
              </a:lnSpc>
            </a:pPr>
            <a:r>
              <a:rPr lang="en-US" sz="984" spc="6" dirty="0" err="1">
                <a:solidFill>
                  <a:srgbClr val="536070"/>
                </a:solidFill>
                <a:latin typeface="Avenir Bold" panose="020B0604020202020204" charset="0"/>
              </a:rPr>
              <a:t>N'utilisez</a:t>
            </a:r>
            <a:r>
              <a:rPr lang="en-US" sz="984" spc="6" dirty="0">
                <a:solidFill>
                  <a:srgbClr val="536070"/>
                </a:solidFill>
                <a:latin typeface="Avenir Bold" panose="020B0604020202020204" charset="0"/>
              </a:rPr>
              <a:t> pas les </a:t>
            </a:r>
            <a:r>
              <a:rPr lang="en-US" sz="984" spc="6" dirty="0" err="1">
                <a:solidFill>
                  <a:srgbClr val="536070"/>
                </a:solidFill>
                <a:latin typeface="Avenir Bold" panose="020B0604020202020204" charset="0"/>
              </a:rPr>
              <a:t>ascenseurs</a:t>
            </a:r>
            <a:r>
              <a:rPr lang="en-US" sz="984" spc="6" dirty="0">
                <a:solidFill>
                  <a:srgbClr val="536070"/>
                </a:solidFill>
                <a:latin typeface="Avenir Bold" panose="020B0604020202020204" charset="0"/>
              </a:rPr>
              <a:t> et monte-charges</a:t>
            </a:r>
            <a:r>
              <a:rPr lang="en-US" sz="984" spc="6" dirty="0">
                <a:solidFill>
                  <a:srgbClr val="000000"/>
                </a:solidFill>
                <a:latin typeface="Avenir Bold" panose="020B0604020202020204" charset="0"/>
              </a:rPr>
              <a:t> </a:t>
            </a:r>
          </a:p>
        </p:txBody>
      </p:sp>
      <p:sp>
        <p:nvSpPr>
          <p:cNvPr id="122" name="TextBox 122"/>
          <p:cNvSpPr txBox="1"/>
          <p:nvPr/>
        </p:nvSpPr>
        <p:spPr>
          <a:xfrm>
            <a:off x="5951843" y="1656842"/>
            <a:ext cx="538395" cy="179738"/>
          </a:xfrm>
          <a:prstGeom prst="rect">
            <a:avLst/>
          </a:prstGeom>
        </p:spPr>
        <p:txBody>
          <a:bodyPr lIns="0" tIns="0" rIns="0" bIns="0" rtlCol="0" anchor="t">
            <a:spAutoFit/>
          </a:bodyPr>
          <a:lstStyle/>
          <a:p>
            <a:pPr algn="l">
              <a:lnSpc>
                <a:spcPts val="1378"/>
              </a:lnSpc>
            </a:pPr>
            <a:r>
              <a:rPr lang="en-US" sz="984" spc="-2" dirty="0">
                <a:solidFill>
                  <a:srgbClr val="536070"/>
                </a:solidFill>
                <a:latin typeface="Avenir"/>
              </a:rPr>
              <a:t>Urgences </a:t>
            </a:r>
          </a:p>
        </p:txBody>
      </p:sp>
      <p:sp>
        <p:nvSpPr>
          <p:cNvPr id="123" name="TextBox 123"/>
          <p:cNvSpPr txBox="1"/>
          <p:nvPr/>
        </p:nvSpPr>
        <p:spPr>
          <a:xfrm>
            <a:off x="323304" y="2861442"/>
            <a:ext cx="557065" cy="1144492"/>
          </a:xfrm>
          <a:prstGeom prst="rect">
            <a:avLst/>
          </a:prstGeom>
        </p:spPr>
        <p:txBody>
          <a:bodyPr lIns="0" tIns="0" rIns="0" bIns="0" rtlCol="0" anchor="t">
            <a:spAutoFit/>
          </a:bodyPr>
          <a:lstStyle/>
          <a:p>
            <a:pPr algn="l">
              <a:lnSpc>
                <a:spcPts val="1864"/>
              </a:lnSpc>
            </a:pPr>
            <a:r>
              <a:rPr lang="en-US" sz="984">
                <a:solidFill>
                  <a:srgbClr val="FFFFFF"/>
                </a:solidFill>
                <a:latin typeface="Avenir Bold"/>
              </a:rPr>
              <a:t>Lundi</a:t>
            </a:r>
            <a:r>
              <a:rPr lang="en-US" sz="984">
                <a:solidFill>
                  <a:srgbClr val="000000"/>
                </a:solidFill>
                <a:latin typeface="Avenir Bold"/>
              </a:rPr>
              <a:t> </a:t>
            </a:r>
            <a:r>
              <a:rPr lang="en-US" sz="984">
                <a:solidFill>
                  <a:srgbClr val="FFFFFF"/>
                </a:solidFill>
                <a:latin typeface="Avenir Bold"/>
              </a:rPr>
              <a:t>Mardi</a:t>
            </a:r>
            <a:r>
              <a:rPr lang="en-US" sz="984">
                <a:solidFill>
                  <a:srgbClr val="000000"/>
                </a:solidFill>
                <a:latin typeface="Avenir Bold"/>
              </a:rPr>
              <a:t> </a:t>
            </a:r>
            <a:r>
              <a:rPr lang="en-US" sz="984">
                <a:solidFill>
                  <a:srgbClr val="FFFFFF"/>
                </a:solidFill>
                <a:latin typeface="Avenir Bold"/>
              </a:rPr>
              <a:t>Mercredi</a:t>
            </a:r>
            <a:r>
              <a:rPr lang="en-US" sz="984">
                <a:solidFill>
                  <a:srgbClr val="000000"/>
                </a:solidFill>
                <a:latin typeface="Avenir Bold"/>
              </a:rPr>
              <a:t> </a:t>
            </a:r>
            <a:r>
              <a:rPr lang="en-US" sz="984">
                <a:solidFill>
                  <a:srgbClr val="FFFFFF"/>
                </a:solidFill>
                <a:latin typeface="Avenir Bold"/>
              </a:rPr>
              <a:t>Jeudi</a:t>
            </a:r>
            <a:r>
              <a:rPr lang="en-US" sz="984">
                <a:solidFill>
                  <a:srgbClr val="000000"/>
                </a:solidFill>
                <a:latin typeface="Avenir Bold"/>
              </a:rPr>
              <a:t> </a:t>
            </a:r>
            <a:r>
              <a:rPr lang="en-US" sz="984">
                <a:solidFill>
                  <a:srgbClr val="FFFFFF"/>
                </a:solidFill>
                <a:latin typeface="Avenir Bold"/>
              </a:rPr>
              <a:t>Vendredi</a:t>
            </a:r>
            <a:r>
              <a:rPr lang="en-US" sz="984">
                <a:solidFill>
                  <a:srgbClr val="000000"/>
                </a:solidFill>
                <a:latin typeface="Avenir Bold"/>
              </a:rPr>
              <a:t> </a:t>
            </a:r>
          </a:p>
        </p:txBody>
      </p:sp>
      <p:sp>
        <p:nvSpPr>
          <p:cNvPr id="124" name="TextBox 124"/>
          <p:cNvSpPr txBox="1"/>
          <p:nvPr/>
        </p:nvSpPr>
        <p:spPr>
          <a:xfrm>
            <a:off x="439547" y="7509788"/>
            <a:ext cx="2190107" cy="2630848"/>
          </a:xfrm>
          <a:prstGeom prst="rect">
            <a:avLst/>
          </a:prstGeom>
        </p:spPr>
        <p:txBody>
          <a:bodyPr lIns="0" tIns="0" rIns="0" bIns="0" rtlCol="0" anchor="t">
            <a:spAutoFit/>
          </a:bodyPr>
          <a:lstStyle/>
          <a:p>
            <a:pPr algn="just">
              <a:lnSpc>
                <a:spcPts val="1188"/>
              </a:lnSpc>
            </a:pPr>
            <a:r>
              <a:rPr lang="en-US" sz="984" spc="0" dirty="0" err="1">
                <a:solidFill>
                  <a:srgbClr val="536070"/>
                </a:solidFill>
                <a:latin typeface="Avenir Bold"/>
              </a:rPr>
              <a:t>Gardez</a:t>
            </a:r>
            <a:r>
              <a:rPr lang="en-US" sz="984" spc="0" dirty="0">
                <a:solidFill>
                  <a:srgbClr val="536070"/>
                </a:solidFill>
                <a:latin typeface="Avenir Bold"/>
              </a:rPr>
              <a:t> </a:t>
            </a:r>
            <a:r>
              <a:rPr lang="en-US" sz="984" spc="0" dirty="0" err="1">
                <a:solidFill>
                  <a:srgbClr val="536070"/>
                </a:solidFill>
                <a:latin typeface="Avenir Bold"/>
              </a:rPr>
              <a:t>votre</a:t>
            </a:r>
            <a:r>
              <a:rPr lang="en-US" sz="984" spc="0" dirty="0">
                <a:solidFill>
                  <a:srgbClr val="536070"/>
                </a:solidFill>
                <a:latin typeface="Avenir Bold"/>
              </a:rPr>
              <a:t> </a:t>
            </a:r>
            <a:r>
              <a:rPr lang="en-US" sz="984" spc="0" dirty="0" err="1">
                <a:solidFill>
                  <a:srgbClr val="536070"/>
                </a:solidFill>
                <a:latin typeface="Avenir Bold"/>
              </a:rPr>
              <a:t>calme</a:t>
            </a:r>
            <a:r>
              <a:rPr lang="en-US" sz="984" spc="0" dirty="0">
                <a:solidFill>
                  <a:srgbClr val="536070"/>
                </a:solidFill>
                <a:latin typeface="Avenir Bold"/>
              </a:rPr>
              <a:t>, </a:t>
            </a:r>
            <a:r>
              <a:rPr lang="en-US" sz="984" spc="0" dirty="0" err="1">
                <a:solidFill>
                  <a:srgbClr val="536070"/>
                </a:solidFill>
                <a:latin typeface="Avenir Bold"/>
              </a:rPr>
              <a:t>déclenchez</a:t>
            </a:r>
            <a:r>
              <a:rPr lang="en-US" sz="984" spc="0" dirty="0">
                <a:solidFill>
                  <a:srgbClr val="536070"/>
                </a:solidFill>
                <a:latin typeface="Avenir Bold"/>
              </a:rPr>
              <a:t> </a:t>
            </a:r>
            <a:r>
              <a:rPr lang="en-US" sz="984" spc="0" dirty="0" err="1">
                <a:solidFill>
                  <a:srgbClr val="536070"/>
                </a:solidFill>
                <a:latin typeface="Avenir Bold"/>
              </a:rPr>
              <a:t>l’alarme</a:t>
            </a:r>
            <a:r>
              <a:rPr lang="en-US" sz="984" spc="0" dirty="0">
                <a:solidFill>
                  <a:srgbClr val="536070"/>
                </a:solidFill>
                <a:latin typeface="Avenir Bold"/>
              </a:rPr>
              <a:t> et </a:t>
            </a:r>
            <a:r>
              <a:rPr lang="en-US" sz="984" spc="0" dirty="0" err="1">
                <a:solidFill>
                  <a:srgbClr val="536070"/>
                </a:solidFill>
                <a:latin typeface="Avenir Bold"/>
              </a:rPr>
              <a:t>téléphonez</a:t>
            </a:r>
            <a:r>
              <a:rPr lang="en-US" sz="984" spc="0" dirty="0">
                <a:solidFill>
                  <a:srgbClr val="536070"/>
                </a:solidFill>
                <a:latin typeface="Avenir Bold"/>
              </a:rPr>
              <a:t> aux </a:t>
            </a:r>
            <a:r>
              <a:rPr lang="en-US" sz="984" spc="0" dirty="0" err="1">
                <a:solidFill>
                  <a:srgbClr val="536070"/>
                </a:solidFill>
                <a:latin typeface="Avenir Bold"/>
              </a:rPr>
              <a:t>numéros</a:t>
            </a:r>
            <a:r>
              <a:rPr lang="en-US" sz="984" spc="0" dirty="0">
                <a:solidFill>
                  <a:srgbClr val="536070"/>
                </a:solidFill>
                <a:latin typeface="Avenir Bold"/>
              </a:rPr>
              <a:t> </a:t>
            </a:r>
          </a:p>
          <a:p>
            <a:pPr algn="just">
              <a:lnSpc>
                <a:spcPts val="1188"/>
              </a:lnSpc>
            </a:pPr>
            <a:r>
              <a:rPr lang="en-US" sz="984" dirty="0">
                <a:solidFill>
                  <a:srgbClr val="536070"/>
                </a:solidFill>
                <a:latin typeface="Avenir Bold"/>
              </a:rPr>
              <a:t>    18 </a:t>
            </a:r>
            <a:r>
              <a:rPr lang="en-US" sz="984" dirty="0" err="1">
                <a:solidFill>
                  <a:srgbClr val="536070"/>
                </a:solidFill>
                <a:latin typeface="Avenir Bold"/>
              </a:rPr>
              <a:t>ou</a:t>
            </a:r>
            <a:r>
              <a:rPr lang="en-US" sz="984" dirty="0">
                <a:solidFill>
                  <a:srgbClr val="536070"/>
                </a:solidFill>
                <a:latin typeface="Avenir Bold"/>
              </a:rPr>
              <a:t>      112</a:t>
            </a:r>
          </a:p>
          <a:p>
            <a:pPr algn="just">
              <a:lnSpc>
                <a:spcPts val="1188"/>
              </a:lnSpc>
            </a:pPr>
            <a:endParaRPr lang="en-US" sz="984" dirty="0">
              <a:solidFill>
                <a:srgbClr val="536070"/>
              </a:solidFill>
              <a:latin typeface="Avenir Bold"/>
            </a:endParaRPr>
          </a:p>
          <a:p>
            <a:pPr algn="just">
              <a:lnSpc>
                <a:spcPts val="1188"/>
              </a:lnSpc>
            </a:pPr>
            <a:r>
              <a:rPr lang="en-US" sz="984" dirty="0" err="1">
                <a:solidFill>
                  <a:srgbClr val="536070"/>
                </a:solidFill>
                <a:latin typeface="Avenir"/>
              </a:rPr>
              <a:t>Attaquez</a:t>
            </a:r>
            <a:r>
              <a:rPr lang="en-US" sz="984" dirty="0">
                <a:solidFill>
                  <a:srgbClr val="536070"/>
                </a:solidFill>
                <a:latin typeface="Avenir"/>
              </a:rPr>
              <a:t> </a:t>
            </a:r>
            <a:r>
              <a:rPr lang="en-US" sz="984" dirty="0" err="1">
                <a:solidFill>
                  <a:srgbClr val="536070"/>
                </a:solidFill>
                <a:latin typeface="Avenir"/>
              </a:rPr>
              <a:t>l’incendie</a:t>
            </a:r>
            <a:r>
              <a:rPr lang="en-US" sz="984" dirty="0">
                <a:solidFill>
                  <a:srgbClr val="536070"/>
                </a:solidFill>
                <a:latin typeface="Avenir"/>
              </a:rPr>
              <a:t> à la base </a:t>
            </a:r>
          </a:p>
          <a:p>
            <a:pPr algn="just">
              <a:lnSpc>
                <a:spcPts val="1188"/>
              </a:lnSpc>
            </a:pPr>
            <a:r>
              <a:rPr lang="en-US" sz="984" dirty="0">
                <a:solidFill>
                  <a:srgbClr val="536070"/>
                </a:solidFill>
                <a:latin typeface="Avenir"/>
              </a:rPr>
              <a:t>des </a:t>
            </a:r>
            <a:r>
              <a:rPr lang="en-US" sz="984" dirty="0" err="1">
                <a:solidFill>
                  <a:srgbClr val="536070"/>
                </a:solidFill>
                <a:latin typeface="Avenir"/>
              </a:rPr>
              <a:t>flammes</a:t>
            </a:r>
            <a:r>
              <a:rPr lang="en-US" sz="984" dirty="0">
                <a:solidFill>
                  <a:srgbClr val="536070"/>
                </a:solidFill>
                <a:latin typeface="Avenir"/>
              </a:rPr>
              <a:t> au </a:t>
            </a:r>
            <a:r>
              <a:rPr lang="en-US" sz="984" dirty="0" err="1">
                <a:solidFill>
                  <a:srgbClr val="536070"/>
                </a:solidFill>
                <a:latin typeface="Avenir"/>
              </a:rPr>
              <a:t>moyen</a:t>
            </a:r>
            <a:r>
              <a:rPr lang="en-US" sz="984" dirty="0">
                <a:solidFill>
                  <a:srgbClr val="536070"/>
                </a:solidFill>
                <a:latin typeface="Avenir"/>
              </a:rPr>
              <a:t> </a:t>
            </a:r>
            <a:r>
              <a:rPr lang="en-US" sz="984" dirty="0" err="1">
                <a:solidFill>
                  <a:srgbClr val="536070"/>
                </a:solidFill>
                <a:latin typeface="Avenir"/>
              </a:rPr>
              <a:t>d’extincteur</a:t>
            </a:r>
            <a:r>
              <a:rPr lang="en-US" sz="984" dirty="0">
                <a:solidFill>
                  <a:srgbClr val="536070"/>
                </a:solidFill>
                <a:latin typeface="Avenir"/>
              </a:rPr>
              <a:t> sans prendre de </a:t>
            </a:r>
            <a:r>
              <a:rPr lang="en-US" sz="984" dirty="0" err="1">
                <a:solidFill>
                  <a:srgbClr val="536070"/>
                </a:solidFill>
                <a:latin typeface="Avenir"/>
              </a:rPr>
              <a:t>risques</a:t>
            </a:r>
            <a:r>
              <a:rPr lang="en-US" sz="984" dirty="0">
                <a:solidFill>
                  <a:srgbClr val="000000"/>
                </a:solidFill>
                <a:latin typeface="Avenir"/>
              </a:rPr>
              <a:t> </a:t>
            </a:r>
          </a:p>
          <a:p>
            <a:pPr algn="just">
              <a:lnSpc>
                <a:spcPts val="1188"/>
              </a:lnSpc>
            </a:pPr>
            <a:endParaRPr lang="en-US" sz="984" dirty="0">
              <a:solidFill>
                <a:srgbClr val="000000"/>
              </a:solidFill>
              <a:latin typeface="Avenir"/>
            </a:endParaRPr>
          </a:p>
          <a:p>
            <a:pPr algn="just">
              <a:lnSpc>
                <a:spcPts val="1188"/>
              </a:lnSpc>
            </a:pPr>
            <a:r>
              <a:rPr lang="en-US" sz="984" spc="5" dirty="0">
                <a:solidFill>
                  <a:srgbClr val="536070"/>
                </a:solidFill>
                <a:latin typeface="Avenir"/>
              </a:rPr>
              <a:t>Dans la </a:t>
            </a:r>
            <a:r>
              <a:rPr lang="en-US" sz="984" spc="5" dirty="0" err="1">
                <a:solidFill>
                  <a:srgbClr val="536070"/>
                </a:solidFill>
                <a:latin typeface="Avenir"/>
              </a:rPr>
              <a:t>chaleur</a:t>
            </a:r>
            <a:r>
              <a:rPr lang="en-US" sz="984" spc="5" dirty="0">
                <a:solidFill>
                  <a:srgbClr val="536070"/>
                </a:solidFill>
                <a:latin typeface="Avenir"/>
              </a:rPr>
              <a:t> et la </a:t>
            </a:r>
            <a:r>
              <a:rPr lang="en-US" sz="984" spc="5" dirty="0" err="1">
                <a:solidFill>
                  <a:srgbClr val="536070"/>
                </a:solidFill>
                <a:latin typeface="Avenir"/>
              </a:rPr>
              <a:t>fumée</a:t>
            </a:r>
            <a:r>
              <a:rPr lang="en-US" sz="984" spc="5" dirty="0">
                <a:solidFill>
                  <a:srgbClr val="536070"/>
                </a:solidFill>
                <a:latin typeface="Avenir"/>
              </a:rPr>
              <a:t>, </a:t>
            </a:r>
          </a:p>
          <a:p>
            <a:pPr algn="just">
              <a:lnSpc>
                <a:spcPts val="1188"/>
              </a:lnSpc>
            </a:pPr>
            <a:r>
              <a:rPr lang="en-US" sz="984" spc="5" dirty="0">
                <a:solidFill>
                  <a:srgbClr val="536070"/>
                </a:solidFill>
                <a:latin typeface="Avenir"/>
              </a:rPr>
              <a:t>BAISSEZ-VOUS, </a:t>
            </a:r>
            <a:r>
              <a:rPr lang="en-US" sz="984" spc="5" dirty="0" err="1">
                <a:solidFill>
                  <a:srgbClr val="536070"/>
                </a:solidFill>
                <a:latin typeface="Avenir"/>
              </a:rPr>
              <a:t>l’air</a:t>
            </a:r>
            <a:r>
              <a:rPr lang="en-US" sz="984" spc="5" dirty="0">
                <a:solidFill>
                  <a:srgbClr val="536070"/>
                </a:solidFill>
                <a:latin typeface="Avenir"/>
              </a:rPr>
              <a:t> frais </a:t>
            </a:r>
            <a:r>
              <a:rPr lang="en-US" sz="984" spc="5" dirty="0" err="1">
                <a:solidFill>
                  <a:srgbClr val="536070"/>
                </a:solidFill>
                <a:latin typeface="Avenir"/>
              </a:rPr>
              <a:t>est</a:t>
            </a:r>
            <a:r>
              <a:rPr lang="en-US" sz="984" spc="5" dirty="0">
                <a:solidFill>
                  <a:srgbClr val="536070"/>
                </a:solidFill>
                <a:latin typeface="Avenir"/>
              </a:rPr>
              <a:t> </a:t>
            </a:r>
            <a:r>
              <a:rPr lang="en-US" sz="984" spc="5" dirty="0" err="1">
                <a:solidFill>
                  <a:srgbClr val="536070"/>
                </a:solidFill>
                <a:latin typeface="Avenir"/>
              </a:rPr>
              <a:t>près</a:t>
            </a:r>
            <a:r>
              <a:rPr lang="en-US" sz="984" spc="5" dirty="0">
                <a:solidFill>
                  <a:srgbClr val="536070"/>
                </a:solidFill>
                <a:latin typeface="Avenir"/>
              </a:rPr>
              <a:t> du sol et la </a:t>
            </a:r>
            <a:r>
              <a:rPr lang="en-US" sz="984" spc="5" dirty="0" err="1">
                <a:solidFill>
                  <a:srgbClr val="536070"/>
                </a:solidFill>
                <a:latin typeface="Avenir"/>
              </a:rPr>
              <a:t>visibilité</a:t>
            </a:r>
            <a:r>
              <a:rPr lang="en-US" sz="984" spc="5" dirty="0">
                <a:solidFill>
                  <a:srgbClr val="536070"/>
                </a:solidFill>
                <a:latin typeface="Avenir"/>
              </a:rPr>
              <a:t> </a:t>
            </a:r>
            <a:r>
              <a:rPr lang="en-US" sz="984" spc="5" dirty="0" err="1">
                <a:solidFill>
                  <a:srgbClr val="536070"/>
                </a:solidFill>
                <a:latin typeface="Avenir"/>
              </a:rPr>
              <a:t>est</a:t>
            </a:r>
            <a:r>
              <a:rPr lang="en-US" sz="984" spc="5" dirty="0">
                <a:solidFill>
                  <a:srgbClr val="536070"/>
                </a:solidFill>
                <a:latin typeface="Avenir"/>
              </a:rPr>
              <a:t> </a:t>
            </a:r>
            <a:r>
              <a:rPr lang="en-US" sz="984" spc="5" dirty="0" err="1">
                <a:solidFill>
                  <a:srgbClr val="536070"/>
                </a:solidFill>
                <a:latin typeface="Avenir"/>
              </a:rPr>
              <a:t>meilleure</a:t>
            </a:r>
            <a:r>
              <a:rPr lang="en-US" sz="984" spc="5" dirty="0">
                <a:solidFill>
                  <a:srgbClr val="536070"/>
                </a:solidFill>
                <a:latin typeface="Avenir"/>
              </a:rPr>
              <a:t>. </a:t>
            </a:r>
          </a:p>
          <a:p>
            <a:pPr algn="just">
              <a:lnSpc>
                <a:spcPts val="619"/>
              </a:lnSpc>
            </a:pPr>
            <a:endParaRPr lang="en-US" sz="984" spc="5" dirty="0">
              <a:solidFill>
                <a:srgbClr val="536070"/>
              </a:solidFill>
              <a:latin typeface="Avenir"/>
            </a:endParaRPr>
          </a:p>
          <a:p>
            <a:pPr algn="just">
              <a:lnSpc>
                <a:spcPts val="2460"/>
              </a:lnSpc>
            </a:pPr>
            <a:r>
              <a:rPr lang="en-US" sz="984" spc="2" dirty="0" err="1">
                <a:solidFill>
                  <a:srgbClr val="536070"/>
                </a:solidFill>
                <a:latin typeface="Avenir"/>
              </a:rPr>
              <a:t>Référent</a:t>
            </a:r>
            <a:r>
              <a:rPr lang="en-US" sz="984" spc="2" dirty="0">
                <a:solidFill>
                  <a:srgbClr val="536070"/>
                </a:solidFill>
                <a:latin typeface="Avenir"/>
              </a:rPr>
              <a:t> </a:t>
            </a:r>
            <a:r>
              <a:rPr lang="en-US" sz="984" spc="2" dirty="0" err="1">
                <a:solidFill>
                  <a:srgbClr val="536070"/>
                </a:solidFill>
                <a:latin typeface="Avenir"/>
              </a:rPr>
              <a:t>Santé</a:t>
            </a:r>
            <a:r>
              <a:rPr lang="en-US" sz="984" spc="2" dirty="0">
                <a:solidFill>
                  <a:srgbClr val="536070"/>
                </a:solidFill>
                <a:latin typeface="Avenir"/>
              </a:rPr>
              <a:t> et </a:t>
            </a:r>
            <a:r>
              <a:rPr lang="en-US" sz="984" spc="2" dirty="0" err="1">
                <a:solidFill>
                  <a:srgbClr val="536070"/>
                </a:solidFill>
                <a:latin typeface="Avenir"/>
              </a:rPr>
              <a:t>Sécurité</a:t>
            </a:r>
            <a:r>
              <a:rPr lang="en-US" sz="984" spc="2" dirty="0">
                <a:solidFill>
                  <a:srgbClr val="536070"/>
                </a:solidFill>
                <a:latin typeface="Avenir"/>
              </a:rPr>
              <a:t> : </a:t>
            </a:r>
          </a:p>
          <a:p>
            <a:pPr algn="just">
              <a:lnSpc>
                <a:spcPts val="492"/>
              </a:lnSpc>
            </a:pPr>
            <a:r>
              <a:rPr lang="en-US" sz="984" b="1" spc="3" dirty="0">
                <a:solidFill>
                  <a:srgbClr val="536070"/>
                </a:solidFill>
                <a:latin typeface="Avenir"/>
              </a:rPr>
              <a:t>XXX XXXX </a:t>
            </a:r>
            <a:r>
              <a:rPr lang="en-US" sz="984" b="1" spc="3" dirty="0" err="1">
                <a:solidFill>
                  <a:srgbClr val="536070"/>
                </a:solidFill>
                <a:latin typeface="Avenir"/>
              </a:rPr>
              <a:t>XXXX</a:t>
            </a:r>
            <a:endParaRPr lang="en-US" sz="984" b="1" spc="3" dirty="0">
              <a:solidFill>
                <a:srgbClr val="000000"/>
              </a:solidFill>
              <a:latin typeface="Avenir"/>
            </a:endParaRPr>
          </a:p>
          <a:p>
            <a:pPr algn="just">
              <a:lnSpc>
                <a:spcPts val="630"/>
              </a:lnSpc>
            </a:pPr>
            <a:endParaRPr lang="en-US" sz="984" spc="3" dirty="0">
              <a:solidFill>
                <a:srgbClr val="000000"/>
              </a:solidFill>
              <a:latin typeface="Avenir"/>
            </a:endParaRPr>
          </a:p>
          <a:p>
            <a:pPr algn="just">
              <a:lnSpc>
                <a:spcPts val="2460"/>
              </a:lnSpc>
            </a:pPr>
            <a:r>
              <a:rPr lang="en-US" sz="984" spc="-8" dirty="0" err="1">
                <a:solidFill>
                  <a:srgbClr val="536070"/>
                </a:solidFill>
                <a:latin typeface="Avenir Bold"/>
              </a:rPr>
              <a:t>Prévenez</a:t>
            </a:r>
            <a:r>
              <a:rPr lang="en-US" sz="984" spc="-8" dirty="0">
                <a:solidFill>
                  <a:srgbClr val="536070"/>
                </a:solidFill>
                <a:latin typeface="Avenir Bold"/>
              </a:rPr>
              <a:t> la Direction :</a:t>
            </a:r>
            <a:r>
              <a:rPr lang="en-US" sz="984" spc="-8" dirty="0">
                <a:solidFill>
                  <a:srgbClr val="000000"/>
                </a:solidFill>
                <a:latin typeface="Avenir Bold"/>
              </a:rPr>
              <a:t> </a:t>
            </a:r>
          </a:p>
          <a:p>
            <a:pPr algn="just">
              <a:lnSpc>
                <a:spcPts val="525"/>
              </a:lnSpc>
            </a:pPr>
            <a:r>
              <a:rPr lang="en-US" sz="984" dirty="0">
                <a:solidFill>
                  <a:srgbClr val="536070"/>
                </a:solidFill>
                <a:latin typeface="Avenir Bold Italics"/>
              </a:rPr>
              <a:t>NOM ET PRENOM - TELEPHONE</a:t>
            </a:r>
          </a:p>
        </p:txBody>
      </p:sp>
      <p:sp>
        <p:nvSpPr>
          <p:cNvPr id="125" name="TextBox 125"/>
          <p:cNvSpPr txBox="1"/>
          <p:nvPr/>
        </p:nvSpPr>
        <p:spPr>
          <a:xfrm>
            <a:off x="1869609" y="6564036"/>
            <a:ext cx="912699" cy="165430"/>
          </a:xfrm>
          <a:prstGeom prst="rect">
            <a:avLst/>
          </a:prstGeom>
        </p:spPr>
        <p:txBody>
          <a:bodyPr lIns="0" tIns="0" rIns="0" bIns="0" rtlCol="0" anchor="t">
            <a:spAutoFit/>
          </a:bodyPr>
          <a:lstStyle/>
          <a:p>
            <a:pPr algn="l">
              <a:lnSpc>
                <a:spcPts val="1378"/>
              </a:lnSpc>
            </a:pPr>
            <a:r>
              <a:rPr lang="en-US" sz="984" spc="0" dirty="0" err="1">
                <a:solidFill>
                  <a:srgbClr val="536070"/>
                </a:solidFill>
                <a:latin typeface="Avenir Italics"/>
              </a:rPr>
              <a:t>Remplir</a:t>
            </a:r>
            <a:r>
              <a:rPr lang="en-US" sz="984" spc="0" dirty="0">
                <a:solidFill>
                  <a:srgbClr val="536070"/>
                </a:solidFill>
                <a:latin typeface="Avenir Italics"/>
              </a:rPr>
              <a:t> </a:t>
            </a:r>
            <a:r>
              <a:rPr lang="en-US" sz="984" spc="0" dirty="0" err="1">
                <a:solidFill>
                  <a:srgbClr val="536070"/>
                </a:solidFill>
                <a:latin typeface="Avenir Italics"/>
              </a:rPr>
              <a:t>ici</a:t>
            </a:r>
            <a:endParaRPr lang="en-US" sz="984" spc="0" dirty="0">
              <a:solidFill>
                <a:srgbClr val="536070"/>
              </a:solidFill>
              <a:latin typeface="Avenir Italics"/>
            </a:endParaRPr>
          </a:p>
        </p:txBody>
      </p:sp>
      <p:sp>
        <p:nvSpPr>
          <p:cNvPr id="126" name="TextBox 126"/>
          <p:cNvSpPr txBox="1"/>
          <p:nvPr/>
        </p:nvSpPr>
        <p:spPr>
          <a:xfrm>
            <a:off x="1642170" y="2160113"/>
            <a:ext cx="869052" cy="209521"/>
          </a:xfrm>
          <a:prstGeom prst="rect">
            <a:avLst/>
          </a:prstGeom>
        </p:spPr>
        <p:txBody>
          <a:bodyPr lIns="0" tIns="0" rIns="0" bIns="0" rtlCol="0" anchor="t">
            <a:spAutoFit/>
          </a:bodyPr>
          <a:lstStyle/>
          <a:p>
            <a:pPr>
              <a:lnSpc>
                <a:spcPts val="1696"/>
              </a:lnSpc>
            </a:pPr>
            <a:r>
              <a:rPr lang="en-US" sz="984" dirty="0">
                <a:solidFill>
                  <a:srgbClr val="536070"/>
                </a:solidFill>
                <a:latin typeface="Avenir Italics"/>
              </a:rPr>
              <a:t>09 69 36 00 00 </a:t>
            </a:r>
          </a:p>
        </p:txBody>
      </p:sp>
      <p:sp>
        <p:nvSpPr>
          <p:cNvPr id="127" name="TextBox 127"/>
          <p:cNvSpPr txBox="1"/>
          <p:nvPr/>
        </p:nvSpPr>
        <p:spPr>
          <a:xfrm>
            <a:off x="2778693" y="2618753"/>
            <a:ext cx="740271" cy="1373710"/>
          </a:xfrm>
          <a:prstGeom prst="rect">
            <a:avLst/>
          </a:prstGeom>
        </p:spPr>
        <p:txBody>
          <a:bodyPr lIns="0" tIns="0" rIns="0" bIns="0" rtlCol="0" anchor="t">
            <a:spAutoFit/>
          </a:bodyPr>
          <a:lstStyle/>
          <a:p>
            <a:pPr algn="ctr">
              <a:lnSpc>
                <a:spcPts val="1867"/>
              </a:lnSpc>
            </a:pPr>
            <a:r>
              <a:rPr lang="en-US" sz="984" dirty="0">
                <a:solidFill>
                  <a:srgbClr val="FFFFFF"/>
                </a:solidFill>
                <a:latin typeface="Avenir Bold"/>
              </a:rPr>
              <a:t>Matin </a:t>
            </a:r>
          </a:p>
          <a:p>
            <a:pPr algn="ctr">
              <a:lnSpc>
                <a:spcPts val="1867"/>
              </a:lnSpc>
            </a:pPr>
            <a:r>
              <a:rPr lang="en-US" sz="984" dirty="0">
                <a:solidFill>
                  <a:srgbClr val="FFFFFF"/>
                </a:solidFill>
                <a:latin typeface="Avenir Italics"/>
              </a:rPr>
              <a:t>8h00-12h00 </a:t>
            </a:r>
            <a:r>
              <a:rPr lang="en-US" sz="984" dirty="0" err="1">
                <a:solidFill>
                  <a:srgbClr val="FFFFFF"/>
                </a:solidFill>
                <a:latin typeface="Avenir Italics"/>
              </a:rPr>
              <a:t>8h00-12h00</a:t>
            </a:r>
            <a:r>
              <a:rPr lang="en-US" sz="984" dirty="0">
                <a:solidFill>
                  <a:srgbClr val="FFFFFF"/>
                </a:solidFill>
                <a:latin typeface="Avenir Italics"/>
              </a:rPr>
              <a:t> </a:t>
            </a:r>
            <a:r>
              <a:rPr lang="en-US" sz="984" dirty="0" err="1">
                <a:solidFill>
                  <a:srgbClr val="FFFFFF"/>
                </a:solidFill>
                <a:latin typeface="Avenir Italics"/>
              </a:rPr>
              <a:t>8h00-12h00</a:t>
            </a:r>
            <a:r>
              <a:rPr lang="en-US" sz="984" dirty="0">
                <a:solidFill>
                  <a:srgbClr val="FFFFFF"/>
                </a:solidFill>
                <a:latin typeface="Avenir Italics"/>
              </a:rPr>
              <a:t> </a:t>
            </a:r>
            <a:r>
              <a:rPr lang="en-US" sz="984" dirty="0" err="1">
                <a:solidFill>
                  <a:srgbClr val="FFFFFF"/>
                </a:solidFill>
                <a:latin typeface="Avenir Italics"/>
              </a:rPr>
              <a:t>8h00-12h00</a:t>
            </a:r>
            <a:r>
              <a:rPr lang="en-US" sz="984" dirty="0">
                <a:solidFill>
                  <a:srgbClr val="FFFFFF"/>
                </a:solidFill>
                <a:latin typeface="Avenir Italics"/>
              </a:rPr>
              <a:t> </a:t>
            </a:r>
            <a:r>
              <a:rPr lang="en-US" sz="984" dirty="0" err="1">
                <a:solidFill>
                  <a:srgbClr val="FFFFFF"/>
                </a:solidFill>
                <a:latin typeface="Avenir Italics"/>
              </a:rPr>
              <a:t>8h00-12h00</a:t>
            </a:r>
            <a:r>
              <a:rPr lang="en-US" sz="984" dirty="0">
                <a:solidFill>
                  <a:srgbClr val="FFFFFF"/>
                </a:solidFill>
                <a:latin typeface="Avenir Italics"/>
              </a:rPr>
              <a:t> </a:t>
            </a:r>
          </a:p>
        </p:txBody>
      </p:sp>
      <p:sp>
        <p:nvSpPr>
          <p:cNvPr id="128" name="TextBox 128"/>
          <p:cNvSpPr txBox="1"/>
          <p:nvPr/>
        </p:nvSpPr>
        <p:spPr>
          <a:xfrm>
            <a:off x="2826968" y="8764712"/>
            <a:ext cx="1960388" cy="179779"/>
          </a:xfrm>
          <a:prstGeom prst="rect">
            <a:avLst/>
          </a:prstGeom>
        </p:spPr>
        <p:txBody>
          <a:bodyPr lIns="0" tIns="0" rIns="0" bIns="0" rtlCol="0" anchor="t">
            <a:spAutoFit/>
          </a:bodyPr>
          <a:lstStyle/>
          <a:p>
            <a:pPr algn="l">
              <a:lnSpc>
                <a:spcPts val="1378"/>
              </a:lnSpc>
            </a:pPr>
            <a:r>
              <a:rPr lang="en-US" sz="984" spc="7" dirty="0">
                <a:solidFill>
                  <a:srgbClr val="536070"/>
                </a:solidFill>
                <a:latin typeface="Avenir Bold"/>
              </a:rPr>
              <a:t>POINT DE RASSEMBLEMENT</a:t>
            </a:r>
            <a:r>
              <a:rPr lang="en-US" sz="984" spc="7" dirty="0">
                <a:solidFill>
                  <a:srgbClr val="000000"/>
                </a:solidFill>
                <a:latin typeface="Avenir Bold"/>
              </a:rPr>
              <a:t> </a:t>
            </a:r>
          </a:p>
        </p:txBody>
      </p:sp>
      <p:sp>
        <p:nvSpPr>
          <p:cNvPr id="129" name="TextBox 129"/>
          <p:cNvSpPr txBox="1"/>
          <p:nvPr/>
        </p:nvSpPr>
        <p:spPr>
          <a:xfrm>
            <a:off x="3890783" y="4385468"/>
            <a:ext cx="1653340" cy="218671"/>
          </a:xfrm>
          <a:prstGeom prst="rect">
            <a:avLst/>
          </a:prstGeom>
        </p:spPr>
        <p:txBody>
          <a:bodyPr lIns="0" tIns="0" rIns="0" bIns="0" rtlCol="0" anchor="t">
            <a:spAutoFit/>
          </a:bodyPr>
          <a:lstStyle/>
          <a:p>
            <a:pPr>
              <a:lnSpc>
                <a:spcPts val="1781"/>
              </a:lnSpc>
            </a:pPr>
            <a:r>
              <a:rPr lang="en-US" sz="984" spc="10">
                <a:solidFill>
                  <a:srgbClr val="536070"/>
                </a:solidFill>
                <a:latin typeface="Avenir"/>
              </a:rPr>
              <a:t>Lieu d’affichage :</a:t>
            </a:r>
            <a:r>
              <a:rPr lang="en-US" sz="984" spc="10">
                <a:solidFill>
                  <a:srgbClr val="000000"/>
                </a:solidFill>
                <a:latin typeface="Avenir"/>
              </a:rPr>
              <a:t> </a:t>
            </a:r>
          </a:p>
        </p:txBody>
      </p:sp>
      <p:sp>
        <p:nvSpPr>
          <p:cNvPr id="130" name="TextBox 130"/>
          <p:cNvSpPr txBox="1"/>
          <p:nvPr/>
        </p:nvSpPr>
        <p:spPr>
          <a:xfrm>
            <a:off x="5594053" y="2592598"/>
            <a:ext cx="804931" cy="1373222"/>
          </a:xfrm>
          <a:prstGeom prst="rect">
            <a:avLst/>
          </a:prstGeom>
        </p:spPr>
        <p:txBody>
          <a:bodyPr lIns="0" tIns="0" rIns="0" bIns="0" rtlCol="0" anchor="t">
            <a:spAutoFit/>
          </a:bodyPr>
          <a:lstStyle/>
          <a:p>
            <a:pPr algn="ctr">
              <a:lnSpc>
                <a:spcPts val="1867"/>
              </a:lnSpc>
            </a:pPr>
            <a:r>
              <a:rPr lang="en-US" sz="984" dirty="0">
                <a:solidFill>
                  <a:srgbClr val="FFFFFF"/>
                </a:solidFill>
                <a:latin typeface="Avenir Bold"/>
              </a:rPr>
              <a:t>Après-Midi </a:t>
            </a:r>
            <a:r>
              <a:rPr lang="en-US" sz="984" dirty="0">
                <a:solidFill>
                  <a:srgbClr val="FFFFFF"/>
                </a:solidFill>
                <a:latin typeface="Avenir Italics"/>
              </a:rPr>
              <a:t>13h00-17h00 </a:t>
            </a:r>
            <a:r>
              <a:rPr lang="en-US" sz="984" dirty="0" err="1">
                <a:solidFill>
                  <a:srgbClr val="FFFFFF"/>
                </a:solidFill>
                <a:latin typeface="Avenir Italics"/>
              </a:rPr>
              <a:t>13h00-17h00</a:t>
            </a:r>
            <a:r>
              <a:rPr lang="en-US" sz="984" dirty="0">
                <a:solidFill>
                  <a:srgbClr val="FFFFFF"/>
                </a:solidFill>
                <a:latin typeface="Avenir Italics"/>
              </a:rPr>
              <a:t> </a:t>
            </a:r>
            <a:r>
              <a:rPr lang="en-US" sz="984" dirty="0" err="1">
                <a:solidFill>
                  <a:srgbClr val="FFFFFF"/>
                </a:solidFill>
                <a:latin typeface="Avenir Italics"/>
              </a:rPr>
              <a:t>13h00-17h00</a:t>
            </a:r>
            <a:r>
              <a:rPr lang="en-US" sz="984" dirty="0">
                <a:solidFill>
                  <a:srgbClr val="FFFFFF"/>
                </a:solidFill>
                <a:latin typeface="Avenir Italics"/>
              </a:rPr>
              <a:t> </a:t>
            </a:r>
            <a:r>
              <a:rPr lang="en-US" sz="984" dirty="0" err="1">
                <a:solidFill>
                  <a:srgbClr val="FFFFFF"/>
                </a:solidFill>
                <a:latin typeface="Avenir Italics"/>
              </a:rPr>
              <a:t>13h00-17h00</a:t>
            </a:r>
            <a:r>
              <a:rPr lang="en-US" sz="984" dirty="0">
                <a:solidFill>
                  <a:srgbClr val="FFFFFF"/>
                </a:solidFill>
                <a:latin typeface="Avenir Italics"/>
              </a:rPr>
              <a:t> 13h00-16h00 </a:t>
            </a:r>
          </a:p>
        </p:txBody>
      </p:sp>
      <p:sp>
        <p:nvSpPr>
          <p:cNvPr id="131" name="TextBox 131"/>
          <p:cNvSpPr txBox="1"/>
          <p:nvPr/>
        </p:nvSpPr>
        <p:spPr>
          <a:xfrm>
            <a:off x="2525270" y="445986"/>
            <a:ext cx="3951835" cy="194284"/>
          </a:xfrm>
          <a:prstGeom prst="rect">
            <a:avLst/>
          </a:prstGeom>
        </p:spPr>
        <p:txBody>
          <a:bodyPr lIns="0" tIns="0" rIns="0" bIns="0" rtlCol="0" anchor="t">
            <a:spAutoFit/>
          </a:bodyPr>
          <a:lstStyle/>
          <a:p>
            <a:pPr algn="l">
              <a:lnSpc>
                <a:spcPts val="1696"/>
              </a:lnSpc>
            </a:pPr>
            <a:r>
              <a:rPr lang="en-US" sz="984" dirty="0" err="1">
                <a:solidFill>
                  <a:srgbClr val="536070"/>
                </a:solidFill>
                <a:latin typeface="Avenir Italics"/>
              </a:rPr>
              <a:t>Remplir</a:t>
            </a:r>
            <a:r>
              <a:rPr lang="en-US" sz="984" dirty="0">
                <a:solidFill>
                  <a:srgbClr val="536070"/>
                </a:solidFill>
                <a:latin typeface="Avenir Italics"/>
              </a:rPr>
              <a:t> </a:t>
            </a:r>
            <a:r>
              <a:rPr lang="en-US" sz="984" dirty="0" err="1">
                <a:solidFill>
                  <a:srgbClr val="536070"/>
                </a:solidFill>
                <a:latin typeface="Avenir Italics"/>
              </a:rPr>
              <a:t>ici</a:t>
            </a:r>
            <a:r>
              <a:rPr lang="en-US" sz="984" dirty="0">
                <a:solidFill>
                  <a:srgbClr val="536070"/>
                </a:solidFill>
                <a:latin typeface="Avenir Italics"/>
              </a:rPr>
              <a:t> nom convention collective</a:t>
            </a:r>
          </a:p>
        </p:txBody>
      </p:sp>
      <p:sp>
        <p:nvSpPr>
          <p:cNvPr id="132" name="TextBox 132"/>
          <p:cNvSpPr txBox="1"/>
          <p:nvPr/>
        </p:nvSpPr>
        <p:spPr>
          <a:xfrm>
            <a:off x="368835" y="10132050"/>
            <a:ext cx="2152302" cy="179536"/>
          </a:xfrm>
          <a:prstGeom prst="rect">
            <a:avLst/>
          </a:prstGeom>
        </p:spPr>
        <p:txBody>
          <a:bodyPr wrap="square" lIns="0" tIns="0" rIns="0" bIns="0" rtlCol="0" anchor="t">
            <a:spAutoFit/>
          </a:bodyPr>
          <a:lstStyle/>
          <a:p>
            <a:pPr algn="just">
              <a:lnSpc>
                <a:spcPts val="712"/>
              </a:lnSpc>
            </a:pPr>
            <a:r>
              <a:rPr lang="en-US" sz="712" dirty="0" err="1">
                <a:solidFill>
                  <a:srgbClr val="536070"/>
                </a:solidFill>
                <a:latin typeface="Avenir Italics"/>
              </a:rPr>
              <a:t>Procédure</a:t>
            </a:r>
            <a:r>
              <a:rPr lang="en-US" sz="712" dirty="0">
                <a:solidFill>
                  <a:srgbClr val="536070"/>
                </a:solidFill>
                <a:latin typeface="Avenir Italics"/>
              </a:rPr>
              <a:t> « </a:t>
            </a:r>
            <a:r>
              <a:rPr lang="en-US" sz="712" dirty="0" err="1">
                <a:solidFill>
                  <a:srgbClr val="536070"/>
                </a:solidFill>
                <a:latin typeface="Avenir Italics"/>
              </a:rPr>
              <a:t>incendie</a:t>
            </a:r>
            <a:r>
              <a:rPr lang="en-US" sz="712" dirty="0">
                <a:solidFill>
                  <a:srgbClr val="536070"/>
                </a:solidFill>
                <a:latin typeface="Avenir Italics"/>
              </a:rPr>
              <a:t>/</a:t>
            </a:r>
            <a:r>
              <a:rPr lang="en-US" sz="712" dirty="0" err="1">
                <a:solidFill>
                  <a:srgbClr val="536070"/>
                </a:solidFill>
                <a:latin typeface="Avenir Italics"/>
              </a:rPr>
              <a:t>évacuation</a:t>
            </a:r>
            <a:r>
              <a:rPr lang="en-US" sz="712" dirty="0">
                <a:solidFill>
                  <a:srgbClr val="536070"/>
                </a:solidFill>
                <a:latin typeface="Avenir Italics"/>
              </a:rPr>
              <a:t> » consultable au siege social.</a:t>
            </a:r>
          </a:p>
        </p:txBody>
      </p:sp>
      <p:sp>
        <p:nvSpPr>
          <p:cNvPr id="133" name="TextBox 133"/>
          <p:cNvSpPr txBox="1"/>
          <p:nvPr/>
        </p:nvSpPr>
        <p:spPr>
          <a:xfrm>
            <a:off x="4035441" y="924158"/>
            <a:ext cx="3181078" cy="123047"/>
          </a:xfrm>
          <a:prstGeom prst="rect">
            <a:avLst/>
          </a:prstGeom>
        </p:spPr>
        <p:txBody>
          <a:bodyPr lIns="0" tIns="0" rIns="0" bIns="0" rtlCol="0" anchor="t">
            <a:spAutoFit/>
          </a:bodyPr>
          <a:lstStyle/>
          <a:p>
            <a:pPr algn="l">
              <a:lnSpc>
                <a:spcPts val="997"/>
              </a:lnSpc>
            </a:pPr>
            <a:r>
              <a:rPr lang="en-US" sz="712" dirty="0">
                <a:solidFill>
                  <a:srgbClr val="536070"/>
                </a:solidFill>
                <a:latin typeface="Avenir"/>
              </a:rPr>
              <a:t>et </a:t>
            </a:r>
            <a:r>
              <a:rPr lang="en-US" sz="712" dirty="0" err="1">
                <a:solidFill>
                  <a:srgbClr val="536070"/>
                </a:solidFill>
                <a:latin typeface="Avenir"/>
              </a:rPr>
              <a:t>insérer</a:t>
            </a:r>
            <a:r>
              <a:rPr lang="en-US" sz="712" dirty="0">
                <a:solidFill>
                  <a:srgbClr val="536070"/>
                </a:solidFill>
                <a:latin typeface="Avenir"/>
              </a:rPr>
              <a:t> </a:t>
            </a:r>
            <a:r>
              <a:rPr lang="en-US" sz="712" dirty="0" err="1">
                <a:solidFill>
                  <a:srgbClr val="536070"/>
                </a:solidFill>
                <a:latin typeface="Avenir"/>
              </a:rPr>
              <a:t>ici</a:t>
            </a:r>
            <a:r>
              <a:rPr lang="en-US" sz="712" dirty="0">
                <a:solidFill>
                  <a:srgbClr val="536070"/>
                </a:solidFill>
                <a:latin typeface="Avenir"/>
              </a:rPr>
              <a:t> lien internet </a:t>
            </a:r>
            <a:r>
              <a:rPr lang="en-US" sz="712" dirty="0" err="1">
                <a:solidFill>
                  <a:srgbClr val="536070"/>
                </a:solidFill>
                <a:latin typeface="Avenir"/>
              </a:rPr>
              <a:t>vers</a:t>
            </a:r>
            <a:r>
              <a:rPr lang="en-US" sz="712" dirty="0">
                <a:solidFill>
                  <a:srgbClr val="536070"/>
                </a:solidFill>
                <a:latin typeface="Avenir"/>
              </a:rPr>
              <a:t> </a:t>
            </a:r>
            <a:r>
              <a:rPr lang="en-US" sz="712">
                <a:solidFill>
                  <a:srgbClr val="536070"/>
                </a:solidFill>
                <a:latin typeface="Avenir"/>
              </a:rPr>
              <a:t>convention collective.</a:t>
            </a:r>
            <a:r>
              <a:rPr lang="en-US" sz="712">
                <a:solidFill>
                  <a:srgbClr val="000000"/>
                </a:solidFill>
                <a:latin typeface="Avenir"/>
                <a:hlinkClick r:id="rId14" tooltip="http://www.legifrance.gouv.fr/conv_coll/id/KALITEXT000005650226/"/>
              </a:rPr>
              <a:t> </a:t>
            </a:r>
            <a:endParaRPr lang="en-US" sz="712" dirty="0">
              <a:solidFill>
                <a:srgbClr val="000000"/>
              </a:solidFill>
              <a:latin typeface="Avenir"/>
              <a:hlinkClick r:id="rId14" tooltip="http://www.legifrance.gouv.fr/conv_coll/id/KALITEXT000005650226/"/>
            </a:endParaRPr>
          </a:p>
        </p:txBody>
      </p:sp>
      <p:sp>
        <p:nvSpPr>
          <p:cNvPr id="134" name="TextBox 134"/>
          <p:cNvSpPr txBox="1"/>
          <p:nvPr/>
        </p:nvSpPr>
        <p:spPr>
          <a:xfrm>
            <a:off x="6501459" y="1681141"/>
            <a:ext cx="671703" cy="131141"/>
          </a:xfrm>
          <a:prstGeom prst="rect">
            <a:avLst/>
          </a:prstGeom>
        </p:spPr>
        <p:txBody>
          <a:bodyPr lIns="0" tIns="0" rIns="0" bIns="0" rtlCol="0" anchor="t">
            <a:spAutoFit/>
          </a:bodyPr>
          <a:lstStyle/>
          <a:p>
            <a:pPr algn="l">
              <a:lnSpc>
                <a:spcPts val="997"/>
              </a:lnSpc>
            </a:pPr>
            <a:r>
              <a:rPr lang="en-US" sz="712">
                <a:solidFill>
                  <a:srgbClr val="536070"/>
                </a:solidFill>
                <a:latin typeface="Avenir Italics"/>
              </a:rPr>
              <a:t>(malentendants)</a:t>
            </a:r>
            <a:r>
              <a:rPr lang="en-US" sz="712">
                <a:solidFill>
                  <a:srgbClr val="000000"/>
                </a:solidFill>
                <a:latin typeface="Avenir Italics"/>
              </a:rPr>
              <a:t> </a:t>
            </a:r>
          </a:p>
        </p:txBody>
      </p:sp>
      <p:sp>
        <p:nvSpPr>
          <p:cNvPr id="135" name="TextBox 135"/>
          <p:cNvSpPr txBox="1"/>
          <p:nvPr/>
        </p:nvSpPr>
        <p:spPr>
          <a:xfrm>
            <a:off x="7442006" y="280837"/>
            <a:ext cx="2443869" cy="2989168"/>
          </a:xfrm>
          <a:prstGeom prst="rect">
            <a:avLst/>
          </a:prstGeom>
        </p:spPr>
        <p:txBody>
          <a:bodyPr lIns="0" tIns="0" rIns="0" bIns="0" rtlCol="0" anchor="t">
            <a:spAutoFit/>
          </a:bodyPr>
          <a:lstStyle/>
          <a:p>
            <a:pPr algn="just">
              <a:lnSpc>
                <a:spcPts val="707"/>
              </a:lnSpc>
            </a:pPr>
            <a:r>
              <a:rPr lang="en-US" sz="707" spc="0">
                <a:solidFill>
                  <a:srgbClr val="000000"/>
                </a:solidFill>
                <a:latin typeface="Avenir Bold"/>
              </a:rPr>
              <a:t>Article L. 1152-4 du Code du Travail </a:t>
            </a:r>
          </a:p>
          <a:p>
            <a:pPr algn="just">
              <a:lnSpc>
                <a:spcPts val="707"/>
              </a:lnSpc>
            </a:pPr>
            <a:r>
              <a:rPr lang="en-US" sz="707" spc="0">
                <a:solidFill>
                  <a:srgbClr val="000000"/>
                </a:solidFill>
                <a:latin typeface="Avenir Italics"/>
                <a:ea typeface="Avenir Italics"/>
              </a:rPr>
              <a:t>Modifié par ORDONNANCE n°2014-699 du 26 juin 2014 - art. 2 </a:t>
            </a:r>
          </a:p>
          <a:p>
            <a:pPr algn="just">
              <a:lnSpc>
                <a:spcPts val="707"/>
              </a:lnSpc>
            </a:pPr>
            <a:r>
              <a:rPr lang="en-US" sz="707" spc="0">
                <a:solidFill>
                  <a:srgbClr val="000000"/>
                </a:solidFill>
                <a:latin typeface="Avenir"/>
              </a:rPr>
              <a:t>L’employeur prend toutes dispositions nécessaires en vue de prévenir les agissements de harcèlement moral. </a:t>
            </a:r>
          </a:p>
          <a:p>
            <a:pPr algn="just">
              <a:lnSpc>
                <a:spcPts val="707"/>
              </a:lnSpc>
            </a:pPr>
            <a:r>
              <a:rPr lang="en-US" sz="707" spc="0">
                <a:solidFill>
                  <a:srgbClr val="000000"/>
                </a:solidFill>
                <a:latin typeface="Avenir"/>
              </a:rPr>
              <a:t>Les personnes mentionnées à l’article L.1152-2 sont informées par tout moyen du texte de l’article222-33-2du code pénal. </a:t>
            </a:r>
          </a:p>
          <a:p>
            <a:pPr algn="just">
              <a:lnSpc>
                <a:spcPts val="707"/>
              </a:lnSpc>
            </a:pPr>
            <a:r>
              <a:rPr lang="en-US" sz="707">
                <a:solidFill>
                  <a:srgbClr val="000000"/>
                </a:solidFill>
                <a:latin typeface="Avenir Bold"/>
              </a:rPr>
              <a:t>Article 222-33-2 du Code Pénal </a:t>
            </a:r>
          </a:p>
          <a:p>
            <a:pPr algn="just">
              <a:lnSpc>
                <a:spcPts val="707"/>
              </a:lnSpc>
            </a:pPr>
            <a:r>
              <a:rPr lang="en-US" sz="707">
                <a:solidFill>
                  <a:srgbClr val="000000"/>
                </a:solidFill>
                <a:latin typeface="Avenir Italics"/>
                <a:ea typeface="Avenir Italics"/>
              </a:rPr>
              <a:t>Modifié par LOI n°2014-873 du 4 août 2014 - art. 40 </a:t>
            </a:r>
          </a:p>
          <a:p>
            <a:pPr algn="just">
              <a:lnSpc>
                <a:spcPts val="707"/>
              </a:lnSpc>
            </a:pPr>
            <a:r>
              <a:rPr lang="en-US" sz="707">
                <a:solidFill>
                  <a:srgbClr val="000000"/>
                </a:solidFill>
                <a:latin typeface="Avenir"/>
              </a:rPr>
              <a:t>Le fait de harceler autrui par des propos ou comportements répétés ayant pour objet ou pour effet une dégradation des conditions</a:t>
            </a:r>
          </a:p>
          <a:p>
            <a:pPr algn="just">
              <a:lnSpc>
                <a:spcPts val="707"/>
              </a:lnSpc>
            </a:pPr>
            <a:r>
              <a:rPr lang="en-US" sz="707" spc="14">
                <a:solidFill>
                  <a:srgbClr val="000000"/>
                </a:solidFill>
                <a:latin typeface="Avenir"/>
                <a:ea typeface="Avenir"/>
              </a:rPr>
              <a:t>ayant pour objet ou pour effet une dégradation des conditions de travail susceptible de porter atteinte à ses droits et à sa dignité, d’altérer sa santé physique ou mentale ou de compromettre son avenir professionnel, est puni de deux ans d’emprisonnement et de 30 000﻿ € d'amende.</a:t>
            </a:r>
          </a:p>
          <a:p>
            <a:pPr algn="just">
              <a:lnSpc>
                <a:spcPts val="707"/>
              </a:lnSpc>
            </a:pPr>
            <a:r>
              <a:rPr lang="en-US" sz="707" spc="14">
                <a:solidFill>
                  <a:srgbClr val="000000"/>
                </a:solidFill>
                <a:latin typeface="Avenir Bold"/>
              </a:rPr>
              <a:t>Article L. 1153-5 du Code du Travail </a:t>
            </a:r>
          </a:p>
          <a:p>
            <a:pPr algn="just">
              <a:lnSpc>
                <a:spcPts val="707"/>
              </a:lnSpc>
            </a:pPr>
            <a:r>
              <a:rPr lang="en-US" sz="707" spc="14">
                <a:solidFill>
                  <a:srgbClr val="000000"/>
                </a:solidFill>
                <a:latin typeface="Avenir Italics"/>
                <a:ea typeface="Avenir Italics"/>
              </a:rPr>
              <a:t>Modifié par LOI n°2018-771 du 5 septembre 2018 - art 105 (V)</a:t>
            </a:r>
          </a:p>
          <a:p>
            <a:pPr algn="just">
              <a:lnSpc>
                <a:spcPts val="707"/>
              </a:lnSpc>
            </a:pPr>
            <a:r>
              <a:rPr lang="en-US" sz="707" spc="14">
                <a:solidFill>
                  <a:srgbClr val="000000"/>
                </a:solidFill>
                <a:latin typeface="Avenir"/>
              </a:rPr>
              <a:t>L'employeur prend toutes dispositions nécessaires en vue de prévenir les faits de harcèlement sexuel, d'y mettre un terme et de les sanctionner.</a:t>
            </a:r>
          </a:p>
          <a:p>
            <a:pPr algn="just">
              <a:lnSpc>
                <a:spcPts val="707"/>
              </a:lnSpc>
            </a:pPr>
            <a:r>
              <a:rPr lang="en-US" sz="707" spc="14">
                <a:solidFill>
                  <a:srgbClr val="000000"/>
                </a:solidFill>
                <a:latin typeface="Avenir"/>
              </a:rPr>
              <a:t>Dans les lieux de travail ainsi que dans les locaux ou à la porte des locaux où se fait l'embauche les personnes mentionnées à l’article L. 1153- 2 sont informées par tout moyen du texte de l’article 222-33 du code pénal ainsi que des actions contentieuses civiles et pénales ouvertes en matière de harcèlement sexuel et des coordonnées des autorités et services compétents. La liste de ces services est définie par décret. </a:t>
            </a:r>
          </a:p>
        </p:txBody>
      </p:sp>
      <p:sp>
        <p:nvSpPr>
          <p:cNvPr id="136" name="TextBox 136"/>
          <p:cNvSpPr txBox="1"/>
          <p:nvPr/>
        </p:nvSpPr>
        <p:spPr>
          <a:xfrm>
            <a:off x="9998893" y="280837"/>
            <a:ext cx="2443869" cy="2540425"/>
          </a:xfrm>
          <a:prstGeom prst="rect">
            <a:avLst/>
          </a:prstGeom>
        </p:spPr>
        <p:txBody>
          <a:bodyPr lIns="0" tIns="0" rIns="0" bIns="0" rtlCol="0" anchor="t">
            <a:spAutoFit/>
          </a:bodyPr>
          <a:lstStyle/>
          <a:p>
            <a:pPr algn="just">
              <a:lnSpc>
                <a:spcPts val="707"/>
              </a:lnSpc>
            </a:pPr>
            <a:r>
              <a:rPr lang="en-US" sz="707" dirty="0">
                <a:solidFill>
                  <a:srgbClr val="231F20"/>
                </a:solidFill>
                <a:latin typeface="Avenir Bold"/>
              </a:rPr>
              <a:t>Le </a:t>
            </a:r>
            <a:r>
              <a:rPr lang="en-US" sz="707" dirty="0" err="1">
                <a:solidFill>
                  <a:srgbClr val="231F20"/>
                </a:solidFill>
                <a:latin typeface="Avenir Bold"/>
              </a:rPr>
              <a:t>texte</a:t>
            </a:r>
            <a:r>
              <a:rPr lang="en-US" sz="707" dirty="0">
                <a:solidFill>
                  <a:srgbClr val="231F20"/>
                </a:solidFill>
                <a:latin typeface="Avenir Bold"/>
              </a:rPr>
              <a:t> de </a:t>
            </a:r>
            <a:r>
              <a:rPr lang="en-US" sz="707" dirty="0" err="1">
                <a:solidFill>
                  <a:srgbClr val="231F20"/>
                </a:solidFill>
                <a:latin typeface="Avenir Bold"/>
              </a:rPr>
              <a:t>l’article</a:t>
            </a:r>
            <a:r>
              <a:rPr lang="en-US" sz="707" dirty="0">
                <a:solidFill>
                  <a:srgbClr val="231F20"/>
                </a:solidFill>
                <a:latin typeface="Avenir Bold"/>
              </a:rPr>
              <a:t> 222-33 du code </a:t>
            </a:r>
            <a:r>
              <a:rPr lang="en-US" sz="707" dirty="0" err="1">
                <a:solidFill>
                  <a:srgbClr val="231F20"/>
                </a:solidFill>
                <a:latin typeface="Avenir Bold"/>
              </a:rPr>
              <a:t>Pénal</a:t>
            </a:r>
            <a:r>
              <a:rPr lang="en-US" sz="707" dirty="0">
                <a:solidFill>
                  <a:srgbClr val="231F20"/>
                </a:solidFill>
                <a:latin typeface="Avenir Bold"/>
              </a:rPr>
              <a:t> </a:t>
            </a:r>
            <a:r>
              <a:rPr lang="en-US" sz="707" dirty="0" err="1">
                <a:solidFill>
                  <a:srgbClr val="231F20"/>
                </a:solidFill>
                <a:latin typeface="Avenir"/>
              </a:rPr>
              <a:t>est</a:t>
            </a:r>
            <a:r>
              <a:rPr lang="en-US" sz="707" dirty="0">
                <a:solidFill>
                  <a:srgbClr val="231F20"/>
                </a:solidFill>
                <a:latin typeface="Avenir"/>
              </a:rPr>
              <a:t> affiche dans les </a:t>
            </a:r>
            <a:r>
              <a:rPr lang="en-US" sz="707" dirty="0" err="1">
                <a:solidFill>
                  <a:srgbClr val="231F20"/>
                </a:solidFill>
                <a:latin typeface="Avenir"/>
              </a:rPr>
              <a:t>lieux</a:t>
            </a:r>
            <a:r>
              <a:rPr lang="en-US" sz="707" dirty="0">
                <a:solidFill>
                  <a:srgbClr val="231F20"/>
                </a:solidFill>
                <a:latin typeface="Avenir"/>
              </a:rPr>
              <a:t> de travail </a:t>
            </a:r>
            <a:r>
              <a:rPr lang="en-US" sz="707" dirty="0" err="1">
                <a:solidFill>
                  <a:srgbClr val="231F20"/>
                </a:solidFill>
                <a:latin typeface="Avenir"/>
              </a:rPr>
              <a:t>ainsi</a:t>
            </a:r>
            <a:r>
              <a:rPr lang="en-US" sz="707" dirty="0">
                <a:solidFill>
                  <a:srgbClr val="231F20"/>
                </a:solidFill>
                <a:latin typeface="Avenir"/>
              </a:rPr>
              <a:t> que dans les </a:t>
            </a:r>
            <a:r>
              <a:rPr lang="en-US" sz="707" dirty="0" err="1">
                <a:solidFill>
                  <a:srgbClr val="231F20"/>
                </a:solidFill>
                <a:latin typeface="Avenir"/>
              </a:rPr>
              <a:t>locaux</a:t>
            </a:r>
            <a:r>
              <a:rPr lang="en-US" sz="707" dirty="0">
                <a:solidFill>
                  <a:srgbClr val="231F20"/>
                </a:solidFill>
                <a:latin typeface="Avenir"/>
              </a:rPr>
              <a:t> </a:t>
            </a:r>
            <a:r>
              <a:rPr lang="en-US" sz="707" dirty="0" err="1">
                <a:solidFill>
                  <a:srgbClr val="231F20"/>
                </a:solidFill>
                <a:latin typeface="Avenir"/>
              </a:rPr>
              <a:t>ou</a:t>
            </a:r>
            <a:r>
              <a:rPr lang="en-US" sz="707" dirty="0">
                <a:solidFill>
                  <a:srgbClr val="231F20"/>
                </a:solidFill>
                <a:latin typeface="Avenir"/>
              </a:rPr>
              <a:t> à la </a:t>
            </a:r>
            <a:r>
              <a:rPr lang="en-US" sz="707" dirty="0" err="1">
                <a:solidFill>
                  <a:srgbClr val="231F20"/>
                </a:solidFill>
                <a:latin typeface="Avenir"/>
              </a:rPr>
              <a:t>porte</a:t>
            </a:r>
            <a:r>
              <a:rPr lang="en-US" sz="707" dirty="0">
                <a:solidFill>
                  <a:srgbClr val="231F20"/>
                </a:solidFill>
                <a:latin typeface="Avenir"/>
              </a:rPr>
              <a:t> des </a:t>
            </a:r>
            <a:r>
              <a:rPr lang="en-US" sz="707" dirty="0" err="1">
                <a:solidFill>
                  <a:srgbClr val="231F20"/>
                </a:solidFill>
                <a:latin typeface="Avenir"/>
              </a:rPr>
              <a:t>locaux</a:t>
            </a:r>
            <a:r>
              <a:rPr lang="en-US" sz="707" dirty="0">
                <a:solidFill>
                  <a:srgbClr val="231F20"/>
                </a:solidFill>
                <a:latin typeface="Avenir"/>
              </a:rPr>
              <a:t> </a:t>
            </a:r>
            <a:r>
              <a:rPr lang="en-US" sz="707" dirty="0" err="1">
                <a:solidFill>
                  <a:srgbClr val="231F20"/>
                </a:solidFill>
                <a:latin typeface="Avenir"/>
              </a:rPr>
              <a:t>où</a:t>
            </a:r>
            <a:r>
              <a:rPr lang="en-US" sz="707" dirty="0">
                <a:solidFill>
                  <a:srgbClr val="231F20"/>
                </a:solidFill>
                <a:latin typeface="Avenir"/>
              </a:rPr>
              <a:t> se fait </a:t>
            </a:r>
            <a:r>
              <a:rPr lang="en-US" sz="707" dirty="0" err="1">
                <a:solidFill>
                  <a:srgbClr val="231F20"/>
                </a:solidFill>
                <a:latin typeface="Avenir"/>
              </a:rPr>
              <a:t>l'embauche</a:t>
            </a:r>
            <a:r>
              <a:rPr lang="en-US" sz="707" dirty="0">
                <a:solidFill>
                  <a:srgbClr val="231F20"/>
                </a:solidFill>
                <a:latin typeface="Avenir"/>
              </a:rPr>
              <a:t>.</a:t>
            </a:r>
          </a:p>
          <a:p>
            <a:pPr algn="just">
              <a:lnSpc>
                <a:spcPts val="707"/>
              </a:lnSpc>
            </a:pPr>
            <a:r>
              <a:rPr lang="en-US" sz="707" dirty="0">
                <a:solidFill>
                  <a:srgbClr val="231F20"/>
                </a:solidFill>
                <a:latin typeface="Avenir Bold"/>
              </a:rPr>
              <a:t>Article 222-33 du Code </a:t>
            </a:r>
            <a:r>
              <a:rPr lang="en-US" sz="707" dirty="0" err="1">
                <a:solidFill>
                  <a:srgbClr val="231F20"/>
                </a:solidFill>
                <a:latin typeface="Avenir Bold"/>
              </a:rPr>
              <a:t>Pénal</a:t>
            </a:r>
            <a:r>
              <a:rPr lang="en-US" sz="707" dirty="0">
                <a:solidFill>
                  <a:srgbClr val="231F20"/>
                </a:solidFill>
                <a:latin typeface="Avenir Bold"/>
              </a:rPr>
              <a:t> </a:t>
            </a:r>
          </a:p>
          <a:p>
            <a:pPr algn="just">
              <a:lnSpc>
                <a:spcPts val="707"/>
              </a:lnSpc>
            </a:pPr>
            <a:r>
              <a:rPr lang="en-US" sz="707" dirty="0" err="1">
                <a:solidFill>
                  <a:srgbClr val="231F20"/>
                </a:solidFill>
                <a:latin typeface="Avenir Italics"/>
                <a:ea typeface="Avenir Italics"/>
              </a:rPr>
              <a:t>Modifié</a:t>
            </a:r>
            <a:r>
              <a:rPr lang="en-US" sz="707" dirty="0">
                <a:solidFill>
                  <a:srgbClr val="231F20"/>
                </a:solidFill>
                <a:latin typeface="Avenir Italics"/>
                <a:ea typeface="Avenir Italics"/>
              </a:rPr>
              <a:t> par LOI n°2018-703 du 3 </a:t>
            </a:r>
            <a:r>
              <a:rPr lang="en-US" sz="707" dirty="0" err="1">
                <a:solidFill>
                  <a:srgbClr val="231F20"/>
                </a:solidFill>
                <a:latin typeface="Avenir Italics"/>
                <a:ea typeface="Avenir Italics"/>
              </a:rPr>
              <a:t>août</a:t>
            </a:r>
            <a:r>
              <a:rPr lang="en-US" sz="707" dirty="0">
                <a:solidFill>
                  <a:srgbClr val="231F20"/>
                </a:solidFill>
                <a:latin typeface="Avenir Italics"/>
                <a:ea typeface="Avenir Italics"/>
              </a:rPr>
              <a:t> 2018 - art. 11 </a:t>
            </a:r>
            <a:r>
              <a:rPr lang="en-US" sz="707" dirty="0" err="1">
                <a:solidFill>
                  <a:srgbClr val="231F20"/>
                </a:solidFill>
                <a:latin typeface="Avenir Italics"/>
                <a:ea typeface="Avenir Italics"/>
              </a:rPr>
              <a:t>Modifié</a:t>
            </a:r>
            <a:r>
              <a:rPr lang="en-US" sz="707" dirty="0">
                <a:solidFill>
                  <a:srgbClr val="231F20"/>
                </a:solidFill>
                <a:latin typeface="Avenir Italics"/>
                <a:ea typeface="Avenir Italics"/>
              </a:rPr>
              <a:t> par LOI n°2018-703 du 3 </a:t>
            </a:r>
            <a:r>
              <a:rPr lang="en-US" sz="707" dirty="0" err="1">
                <a:solidFill>
                  <a:srgbClr val="231F20"/>
                </a:solidFill>
                <a:latin typeface="Avenir Italics"/>
                <a:ea typeface="Avenir Italics"/>
              </a:rPr>
              <a:t>août</a:t>
            </a:r>
            <a:r>
              <a:rPr lang="en-US" sz="707" dirty="0">
                <a:solidFill>
                  <a:srgbClr val="231F20"/>
                </a:solidFill>
                <a:latin typeface="Avenir Italics"/>
                <a:ea typeface="Avenir Italics"/>
              </a:rPr>
              <a:t> 2018 - art. 13 </a:t>
            </a:r>
          </a:p>
          <a:p>
            <a:pPr algn="just">
              <a:lnSpc>
                <a:spcPts val="707"/>
              </a:lnSpc>
            </a:pPr>
            <a:r>
              <a:rPr lang="en-US" sz="707" spc="-4" dirty="0">
                <a:solidFill>
                  <a:srgbClr val="231F20"/>
                </a:solidFill>
                <a:latin typeface="Avenir Bold"/>
              </a:rPr>
              <a:t>I. - Le </a:t>
            </a:r>
            <a:r>
              <a:rPr lang="en-US" sz="707" spc="-4" dirty="0" err="1">
                <a:solidFill>
                  <a:srgbClr val="231F20"/>
                </a:solidFill>
                <a:latin typeface="Avenir Bold"/>
              </a:rPr>
              <a:t>harcèlement</a:t>
            </a:r>
            <a:r>
              <a:rPr lang="en-US" sz="707" spc="-4" dirty="0">
                <a:solidFill>
                  <a:srgbClr val="231F20"/>
                </a:solidFill>
                <a:latin typeface="Avenir Bold"/>
              </a:rPr>
              <a:t> </a:t>
            </a:r>
            <a:r>
              <a:rPr lang="en-US" sz="707" spc="-4" dirty="0" err="1">
                <a:solidFill>
                  <a:srgbClr val="231F20"/>
                </a:solidFill>
                <a:latin typeface="Avenir Bold"/>
              </a:rPr>
              <a:t>sexuel</a:t>
            </a:r>
            <a:r>
              <a:rPr lang="en-US" sz="707" spc="-4" dirty="0">
                <a:solidFill>
                  <a:srgbClr val="231F20"/>
                </a:solidFill>
                <a:latin typeface="Avenir Bold"/>
              </a:rPr>
              <a:t> </a:t>
            </a:r>
            <a:r>
              <a:rPr lang="en-US" sz="707" spc="-4" dirty="0" err="1">
                <a:solidFill>
                  <a:srgbClr val="231F20"/>
                </a:solidFill>
                <a:latin typeface="Avenir Bold"/>
              </a:rPr>
              <a:t>est</a:t>
            </a:r>
            <a:r>
              <a:rPr lang="en-US" sz="707" spc="-4" dirty="0">
                <a:solidFill>
                  <a:srgbClr val="231F20"/>
                </a:solidFill>
                <a:latin typeface="Avenir"/>
              </a:rPr>
              <a:t> le fait </a:t>
            </a:r>
            <a:r>
              <a:rPr lang="en-US" sz="707" spc="-4" dirty="0" err="1">
                <a:solidFill>
                  <a:srgbClr val="231F20"/>
                </a:solidFill>
                <a:latin typeface="Avenir"/>
              </a:rPr>
              <a:t>d’imposer</a:t>
            </a:r>
            <a:r>
              <a:rPr lang="en-US" sz="707" spc="-4" dirty="0">
                <a:solidFill>
                  <a:srgbClr val="231F20"/>
                </a:solidFill>
                <a:latin typeface="Avenir"/>
              </a:rPr>
              <a:t> à </a:t>
            </a:r>
            <a:r>
              <a:rPr lang="en-US" sz="707" spc="-4" dirty="0" err="1">
                <a:solidFill>
                  <a:srgbClr val="231F20"/>
                </a:solidFill>
                <a:latin typeface="Avenir"/>
              </a:rPr>
              <a:t>une</a:t>
            </a:r>
            <a:r>
              <a:rPr lang="en-US" sz="707" spc="-4" dirty="0">
                <a:solidFill>
                  <a:srgbClr val="231F20"/>
                </a:solidFill>
                <a:latin typeface="Avenir"/>
              </a:rPr>
              <a:t> </a:t>
            </a:r>
            <a:r>
              <a:rPr lang="en-US" sz="707" spc="-4" dirty="0" err="1">
                <a:solidFill>
                  <a:srgbClr val="231F20"/>
                </a:solidFill>
                <a:latin typeface="Avenir"/>
              </a:rPr>
              <a:t>personne</a:t>
            </a:r>
            <a:r>
              <a:rPr lang="en-US" sz="707" spc="-4" dirty="0">
                <a:solidFill>
                  <a:srgbClr val="231F20"/>
                </a:solidFill>
                <a:latin typeface="Avenir"/>
              </a:rPr>
              <a:t>, de façon </a:t>
            </a:r>
            <a:r>
              <a:rPr lang="en-US" sz="707" spc="-4" dirty="0" err="1">
                <a:solidFill>
                  <a:srgbClr val="231F20"/>
                </a:solidFill>
                <a:latin typeface="Avenir"/>
              </a:rPr>
              <a:t>répétée</a:t>
            </a:r>
            <a:r>
              <a:rPr lang="en-US" sz="707" spc="-4" dirty="0">
                <a:solidFill>
                  <a:srgbClr val="231F20"/>
                </a:solidFill>
                <a:latin typeface="Avenir"/>
              </a:rPr>
              <a:t>, des </a:t>
            </a:r>
            <a:r>
              <a:rPr lang="en-US" sz="707" spc="-4" dirty="0" err="1">
                <a:solidFill>
                  <a:srgbClr val="231F20"/>
                </a:solidFill>
                <a:latin typeface="Avenir"/>
              </a:rPr>
              <a:t>propos</a:t>
            </a:r>
            <a:r>
              <a:rPr lang="en-US" sz="707" spc="-4" dirty="0">
                <a:solidFill>
                  <a:srgbClr val="231F20"/>
                </a:solidFill>
                <a:latin typeface="Avenir"/>
              </a:rPr>
              <a:t> </a:t>
            </a:r>
            <a:r>
              <a:rPr lang="en-US" sz="707" spc="-4" dirty="0" err="1">
                <a:solidFill>
                  <a:srgbClr val="231F20"/>
                </a:solidFill>
                <a:latin typeface="Avenir"/>
              </a:rPr>
              <a:t>ou</a:t>
            </a:r>
            <a:r>
              <a:rPr lang="en-US" sz="707" spc="-4" dirty="0">
                <a:solidFill>
                  <a:srgbClr val="231F20"/>
                </a:solidFill>
                <a:latin typeface="Avenir"/>
              </a:rPr>
              <a:t> </a:t>
            </a:r>
            <a:r>
              <a:rPr lang="en-US" sz="707" spc="-4" dirty="0" err="1">
                <a:solidFill>
                  <a:srgbClr val="231F20"/>
                </a:solidFill>
                <a:latin typeface="Avenir"/>
              </a:rPr>
              <a:t>comportements</a:t>
            </a:r>
            <a:r>
              <a:rPr lang="en-US" sz="707" spc="-4" dirty="0">
                <a:solidFill>
                  <a:srgbClr val="231F20"/>
                </a:solidFill>
                <a:latin typeface="Avenir"/>
              </a:rPr>
              <a:t> à connotation </a:t>
            </a:r>
            <a:r>
              <a:rPr lang="en-US" sz="707" spc="-4" dirty="0" err="1">
                <a:solidFill>
                  <a:srgbClr val="231F20"/>
                </a:solidFill>
                <a:latin typeface="Avenir"/>
              </a:rPr>
              <a:t>sexuelle</a:t>
            </a:r>
            <a:r>
              <a:rPr lang="en-US" sz="707" spc="-4" dirty="0">
                <a:solidFill>
                  <a:srgbClr val="231F20"/>
                </a:solidFill>
                <a:latin typeface="Avenir"/>
              </a:rPr>
              <a:t> </a:t>
            </a:r>
            <a:r>
              <a:rPr lang="en-US" sz="707" spc="-4" dirty="0" err="1">
                <a:solidFill>
                  <a:srgbClr val="231F20"/>
                </a:solidFill>
                <a:latin typeface="Avenir"/>
              </a:rPr>
              <a:t>ou</a:t>
            </a:r>
            <a:r>
              <a:rPr lang="en-US" sz="707" spc="-4" dirty="0">
                <a:solidFill>
                  <a:srgbClr val="231F20"/>
                </a:solidFill>
                <a:latin typeface="Avenir"/>
              </a:rPr>
              <a:t> </a:t>
            </a:r>
            <a:r>
              <a:rPr lang="en-US" sz="707" spc="-4" dirty="0" err="1">
                <a:solidFill>
                  <a:srgbClr val="231F20"/>
                </a:solidFill>
                <a:latin typeface="Avenir"/>
              </a:rPr>
              <a:t>sexiste</a:t>
            </a:r>
            <a:r>
              <a:rPr lang="en-US" sz="707" spc="-4" dirty="0">
                <a:solidFill>
                  <a:srgbClr val="231F20"/>
                </a:solidFill>
                <a:latin typeface="Avenir"/>
              </a:rPr>
              <a:t> qui </a:t>
            </a:r>
            <a:r>
              <a:rPr lang="en-US" sz="707" spc="-4" dirty="0" err="1">
                <a:solidFill>
                  <a:srgbClr val="231F20"/>
                </a:solidFill>
                <a:latin typeface="Avenir"/>
              </a:rPr>
              <a:t>soit</a:t>
            </a:r>
            <a:r>
              <a:rPr lang="en-US" sz="707" spc="-4" dirty="0">
                <a:solidFill>
                  <a:srgbClr val="231F20"/>
                </a:solidFill>
                <a:latin typeface="Avenir"/>
              </a:rPr>
              <a:t> portent </a:t>
            </a:r>
            <a:r>
              <a:rPr lang="en-US" sz="707" spc="-4" dirty="0" err="1">
                <a:solidFill>
                  <a:srgbClr val="231F20"/>
                </a:solidFill>
                <a:latin typeface="Avenir"/>
              </a:rPr>
              <a:t>atteinte</a:t>
            </a:r>
            <a:r>
              <a:rPr lang="en-US" sz="707" spc="-4" dirty="0">
                <a:solidFill>
                  <a:srgbClr val="231F20"/>
                </a:solidFill>
                <a:latin typeface="Avenir"/>
              </a:rPr>
              <a:t> à </a:t>
            </a:r>
            <a:r>
              <a:rPr lang="en-US" sz="707" spc="-4" dirty="0" err="1">
                <a:solidFill>
                  <a:srgbClr val="231F20"/>
                </a:solidFill>
                <a:latin typeface="Avenir"/>
              </a:rPr>
              <a:t>sa</a:t>
            </a:r>
            <a:r>
              <a:rPr lang="en-US" sz="707" spc="-4" dirty="0">
                <a:solidFill>
                  <a:srgbClr val="231F20"/>
                </a:solidFill>
                <a:latin typeface="Avenir"/>
              </a:rPr>
              <a:t> </a:t>
            </a:r>
            <a:r>
              <a:rPr lang="en-US" sz="707" spc="-4" dirty="0" err="1">
                <a:solidFill>
                  <a:srgbClr val="231F20"/>
                </a:solidFill>
                <a:latin typeface="Avenir"/>
              </a:rPr>
              <a:t>dignité</a:t>
            </a:r>
            <a:r>
              <a:rPr lang="en-US" sz="707" spc="-4" dirty="0">
                <a:solidFill>
                  <a:srgbClr val="231F20"/>
                </a:solidFill>
                <a:latin typeface="Avenir"/>
              </a:rPr>
              <a:t> </a:t>
            </a:r>
            <a:r>
              <a:rPr lang="en-US" sz="707" spc="-4" dirty="0" err="1">
                <a:solidFill>
                  <a:srgbClr val="231F20"/>
                </a:solidFill>
                <a:latin typeface="Avenir"/>
              </a:rPr>
              <a:t>en</a:t>
            </a:r>
            <a:r>
              <a:rPr lang="en-US" sz="707" spc="-4" dirty="0">
                <a:solidFill>
                  <a:srgbClr val="231F20"/>
                </a:solidFill>
                <a:latin typeface="Avenir"/>
              </a:rPr>
              <a:t> raison de </a:t>
            </a:r>
            <a:r>
              <a:rPr lang="en-US" sz="707" spc="-4" dirty="0" err="1">
                <a:solidFill>
                  <a:srgbClr val="231F20"/>
                </a:solidFill>
                <a:latin typeface="Avenir"/>
              </a:rPr>
              <a:t>leur</a:t>
            </a:r>
            <a:r>
              <a:rPr lang="en-US" sz="707" spc="-4" dirty="0">
                <a:solidFill>
                  <a:srgbClr val="231F20"/>
                </a:solidFill>
                <a:latin typeface="Avenir"/>
              </a:rPr>
              <a:t> </a:t>
            </a:r>
            <a:r>
              <a:rPr lang="en-US" sz="707" spc="-4" dirty="0" err="1">
                <a:solidFill>
                  <a:srgbClr val="231F20"/>
                </a:solidFill>
                <a:latin typeface="Avenir"/>
              </a:rPr>
              <a:t>caractère</a:t>
            </a:r>
            <a:r>
              <a:rPr lang="en-US" sz="707" spc="-4" dirty="0">
                <a:solidFill>
                  <a:srgbClr val="231F20"/>
                </a:solidFill>
                <a:latin typeface="Avenir"/>
              </a:rPr>
              <a:t> </a:t>
            </a:r>
            <a:r>
              <a:rPr lang="en-US" sz="707" spc="-4" dirty="0" err="1">
                <a:solidFill>
                  <a:srgbClr val="231F20"/>
                </a:solidFill>
                <a:latin typeface="Avenir"/>
              </a:rPr>
              <a:t>dégradant</a:t>
            </a:r>
            <a:r>
              <a:rPr lang="en-US" sz="707" spc="-4" dirty="0">
                <a:solidFill>
                  <a:srgbClr val="231F20"/>
                </a:solidFill>
                <a:latin typeface="Avenir"/>
              </a:rPr>
              <a:t> </a:t>
            </a:r>
            <a:r>
              <a:rPr lang="en-US" sz="707" spc="-4" dirty="0" err="1">
                <a:solidFill>
                  <a:srgbClr val="231F20"/>
                </a:solidFill>
                <a:latin typeface="Avenir"/>
              </a:rPr>
              <a:t>ou</a:t>
            </a:r>
            <a:r>
              <a:rPr lang="en-US" sz="707" spc="-4" dirty="0">
                <a:solidFill>
                  <a:srgbClr val="231F20"/>
                </a:solidFill>
                <a:latin typeface="Avenir"/>
              </a:rPr>
              <a:t> </a:t>
            </a:r>
            <a:r>
              <a:rPr lang="en-US" sz="707" spc="-4" dirty="0" err="1">
                <a:solidFill>
                  <a:srgbClr val="231F20"/>
                </a:solidFill>
                <a:latin typeface="Avenir"/>
              </a:rPr>
              <a:t>humiliant</a:t>
            </a:r>
            <a:r>
              <a:rPr lang="en-US" sz="707" spc="-4" dirty="0">
                <a:solidFill>
                  <a:srgbClr val="231F20"/>
                </a:solidFill>
                <a:latin typeface="Avenir"/>
              </a:rPr>
              <a:t>, </a:t>
            </a:r>
            <a:r>
              <a:rPr lang="en-US" sz="707" spc="-4" dirty="0" err="1">
                <a:solidFill>
                  <a:srgbClr val="231F20"/>
                </a:solidFill>
                <a:latin typeface="Avenir"/>
              </a:rPr>
              <a:t>soit</a:t>
            </a:r>
            <a:r>
              <a:rPr lang="en-US" sz="707" spc="-4" dirty="0">
                <a:solidFill>
                  <a:srgbClr val="231F20"/>
                </a:solidFill>
                <a:latin typeface="Avenir"/>
              </a:rPr>
              <a:t> </a:t>
            </a:r>
            <a:r>
              <a:rPr lang="en-US" sz="707" spc="-4" dirty="0" err="1">
                <a:solidFill>
                  <a:srgbClr val="231F20"/>
                </a:solidFill>
                <a:latin typeface="Avenir"/>
              </a:rPr>
              <a:t>créent</a:t>
            </a:r>
            <a:r>
              <a:rPr lang="en-US" sz="707" spc="-4" dirty="0">
                <a:solidFill>
                  <a:srgbClr val="231F20"/>
                </a:solidFill>
                <a:latin typeface="Avenir"/>
              </a:rPr>
              <a:t> à son </a:t>
            </a:r>
            <a:r>
              <a:rPr lang="en-US" sz="707" spc="-4" dirty="0" err="1">
                <a:solidFill>
                  <a:srgbClr val="231F20"/>
                </a:solidFill>
                <a:latin typeface="Avenir"/>
              </a:rPr>
              <a:t>encontre</a:t>
            </a:r>
            <a:r>
              <a:rPr lang="en-US" sz="707" spc="-4" dirty="0">
                <a:solidFill>
                  <a:srgbClr val="231F20"/>
                </a:solidFill>
                <a:latin typeface="Avenir"/>
              </a:rPr>
              <a:t> </a:t>
            </a:r>
            <a:r>
              <a:rPr lang="en-US" sz="707" spc="-4" dirty="0" err="1">
                <a:solidFill>
                  <a:srgbClr val="231F20"/>
                </a:solidFill>
                <a:latin typeface="Avenir"/>
              </a:rPr>
              <a:t>une</a:t>
            </a:r>
            <a:r>
              <a:rPr lang="en-US" sz="707" spc="-4" dirty="0">
                <a:solidFill>
                  <a:srgbClr val="231F20"/>
                </a:solidFill>
                <a:latin typeface="Avenir"/>
              </a:rPr>
              <a:t> situation </a:t>
            </a:r>
            <a:r>
              <a:rPr lang="en-US" sz="707" spc="-4" dirty="0" err="1">
                <a:solidFill>
                  <a:srgbClr val="231F20"/>
                </a:solidFill>
                <a:latin typeface="Avenir"/>
              </a:rPr>
              <a:t>intimidante</a:t>
            </a:r>
            <a:r>
              <a:rPr lang="en-US" sz="707" spc="-4" dirty="0">
                <a:solidFill>
                  <a:srgbClr val="231F20"/>
                </a:solidFill>
                <a:latin typeface="Avenir"/>
              </a:rPr>
              <a:t>, hostile </a:t>
            </a:r>
            <a:r>
              <a:rPr lang="en-US" sz="707" spc="-4" dirty="0" err="1">
                <a:solidFill>
                  <a:srgbClr val="231F20"/>
                </a:solidFill>
                <a:latin typeface="Avenir"/>
              </a:rPr>
              <a:t>ou</a:t>
            </a:r>
            <a:r>
              <a:rPr lang="en-US" sz="707" spc="-4" dirty="0">
                <a:solidFill>
                  <a:srgbClr val="231F20"/>
                </a:solidFill>
                <a:latin typeface="Avenir"/>
              </a:rPr>
              <a:t> </a:t>
            </a:r>
            <a:r>
              <a:rPr lang="en-US" sz="707" spc="-4" dirty="0" err="1">
                <a:solidFill>
                  <a:srgbClr val="231F20"/>
                </a:solidFill>
                <a:latin typeface="Avenir"/>
              </a:rPr>
              <a:t>offensante</a:t>
            </a:r>
            <a:r>
              <a:rPr lang="en-US" sz="707" spc="-4" dirty="0">
                <a:solidFill>
                  <a:srgbClr val="231F20"/>
                </a:solidFill>
                <a:latin typeface="Avenir"/>
              </a:rPr>
              <a:t>.</a:t>
            </a:r>
          </a:p>
          <a:p>
            <a:pPr algn="just">
              <a:lnSpc>
                <a:spcPts val="707"/>
              </a:lnSpc>
            </a:pPr>
            <a:r>
              <a:rPr lang="en-US" sz="707" spc="-6" dirty="0" err="1">
                <a:solidFill>
                  <a:srgbClr val="231F20"/>
                </a:solidFill>
                <a:latin typeface="Avenir"/>
              </a:rPr>
              <a:t>L’infraction</a:t>
            </a:r>
            <a:r>
              <a:rPr lang="en-US" sz="707" spc="-6" dirty="0">
                <a:solidFill>
                  <a:srgbClr val="231F20"/>
                </a:solidFill>
                <a:latin typeface="Avenir"/>
              </a:rPr>
              <a:t> </a:t>
            </a:r>
            <a:r>
              <a:rPr lang="en-US" sz="707" spc="-6" dirty="0" err="1">
                <a:solidFill>
                  <a:srgbClr val="231F20"/>
                </a:solidFill>
                <a:latin typeface="Avenir"/>
              </a:rPr>
              <a:t>est</a:t>
            </a:r>
            <a:r>
              <a:rPr lang="en-US" sz="707" spc="-6" dirty="0">
                <a:solidFill>
                  <a:srgbClr val="231F20"/>
                </a:solidFill>
                <a:latin typeface="Avenir"/>
              </a:rPr>
              <a:t> </a:t>
            </a:r>
            <a:r>
              <a:rPr lang="en-US" sz="707" spc="-6" dirty="0" err="1">
                <a:solidFill>
                  <a:srgbClr val="231F20"/>
                </a:solidFill>
                <a:latin typeface="Avenir"/>
              </a:rPr>
              <a:t>également</a:t>
            </a:r>
            <a:r>
              <a:rPr lang="en-US" sz="707" spc="-6" dirty="0">
                <a:solidFill>
                  <a:srgbClr val="231F20"/>
                </a:solidFill>
                <a:latin typeface="Avenir"/>
              </a:rPr>
              <a:t> </a:t>
            </a:r>
            <a:r>
              <a:rPr lang="en-US" sz="707" spc="-6" dirty="0" err="1">
                <a:solidFill>
                  <a:srgbClr val="231F20"/>
                </a:solidFill>
                <a:latin typeface="Avenir"/>
              </a:rPr>
              <a:t>constituée</a:t>
            </a:r>
            <a:r>
              <a:rPr lang="en-US" sz="707" spc="-6" dirty="0">
                <a:solidFill>
                  <a:srgbClr val="231F20"/>
                </a:solidFill>
                <a:latin typeface="Avenir"/>
              </a:rPr>
              <a:t> : </a:t>
            </a:r>
          </a:p>
          <a:p>
            <a:pPr algn="just">
              <a:lnSpc>
                <a:spcPts val="707"/>
              </a:lnSpc>
            </a:pPr>
            <a:r>
              <a:rPr lang="en-US" sz="707" spc="13" dirty="0">
                <a:solidFill>
                  <a:srgbClr val="231F20"/>
                </a:solidFill>
                <a:latin typeface="Avenir"/>
                <a:ea typeface="Avenir"/>
              </a:rPr>
              <a:t>1° </a:t>
            </a:r>
            <a:r>
              <a:rPr lang="en-US" sz="707" spc="13" dirty="0" err="1">
                <a:solidFill>
                  <a:srgbClr val="231F20"/>
                </a:solidFill>
                <a:latin typeface="Avenir"/>
                <a:ea typeface="Avenir"/>
              </a:rPr>
              <a:t>Lorsque</a:t>
            </a:r>
            <a:r>
              <a:rPr lang="en-US" sz="707" spc="13" dirty="0">
                <a:solidFill>
                  <a:srgbClr val="231F20"/>
                </a:solidFill>
                <a:latin typeface="Avenir"/>
                <a:ea typeface="Avenir"/>
              </a:rPr>
              <a:t> </a:t>
            </a:r>
            <a:r>
              <a:rPr lang="en-US" sz="707" spc="13" dirty="0" err="1">
                <a:solidFill>
                  <a:srgbClr val="231F20"/>
                </a:solidFill>
                <a:latin typeface="Avenir"/>
                <a:ea typeface="Avenir"/>
              </a:rPr>
              <a:t>ces</a:t>
            </a:r>
            <a:r>
              <a:rPr lang="en-US" sz="707" spc="13" dirty="0">
                <a:solidFill>
                  <a:srgbClr val="231F20"/>
                </a:solidFill>
                <a:latin typeface="Avenir"/>
                <a:ea typeface="Avenir"/>
              </a:rPr>
              <a:t> </a:t>
            </a:r>
            <a:r>
              <a:rPr lang="en-US" sz="707" spc="13" dirty="0" err="1">
                <a:solidFill>
                  <a:srgbClr val="231F20"/>
                </a:solidFill>
                <a:latin typeface="Avenir"/>
                <a:ea typeface="Avenir"/>
              </a:rPr>
              <a:t>propos</a:t>
            </a:r>
            <a:r>
              <a:rPr lang="en-US" sz="707" spc="13" dirty="0">
                <a:solidFill>
                  <a:srgbClr val="231F20"/>
                </a:solidFill>
                <a:latin typeface="Avenir"/>
                <a:ea typeface="Avenir"/>
              </a:rPr>
              <a:t> </a:t>
            </a:r>
            <a:r>
              <a:rPr lang="en-US" sz="707" spc="13" dirty="0" err="1">
                <a:solidFill>
                  <a:srgbClr val="231F20"/>
                </a:solidFill>
                <a:latin typeface="Avenir"/>
                <a:ea typeface="Avenir"/>
              </a:rPr>
              <a:t>ou</a:t>
            </a:r>
            <a:r>
              <a:rPr lang="en-US" sz="707" spc="13" dirty="0">
                <a:solidFill>
                  <a:srgbClr val="231F20"/>
                </a:solidFill>
                <a:latin typeface="Avenir"/>
                <a:ea typeface="Avenir"/>
              </a:rPr>
              <a:t> </a:t>
            </a:r>
            <a:r>
              <a:rPr lang="en-US" sz="707" spc="13" dirty="0" err="1">
                <a:solidFill>
                  <a:srgbClr val="231F20"/>
                </a:solidFill>
                <a:latin typeface="Avenir"/>
                <a:ea typeface="Avenir"/>
              </a:rPr>
              <a:t>comportements</a:t>
            </a:r>
            <a:r>
              <a:rPr lang="en-US" sz="707" spc="13" dirty="0">
                <a:solidFill>
                  <a:srgbClr val="231F20"/>
                </a:solidFill>
                <a:latin typeface="Avenir"/>
                <a:ea typeface="Avenir"/>
              </a:rPr>
              <a:t> </a:t>
            </a:r>
            <a:r>
              <a:rPr lang="en-US" sz="707" spc="13" dirty="0" err="1">
                <a:solidFill>
                  <a:srgbClr val="231F20"/>
                </a:solidFill>
                <a:latin typeface="Avenir"/>
                <a:ea typeface="Avenir"/>
              </a:rPr>
              <a:t>sont</a:t>
            </a:r>
            <a:r>
              <a:rPr lang="en-US" sz="707" spc="13" dirty="0">
                <a:solidFill>
                  <a:srgbClr val="231F20"/>
                </a:solidFill>
                <a:latin typeface="Avenir"/>
                <a:ea typeface="Avenir"/>
              </a:rPr>
              <a:t> </a:t>
            </a:r>
            <a:r>
              <a:rPr lang="en-US" sz="707" spc="13" dirty="0" err="1">
                <a:solidFill>
                  <a:srgbClr val="231F20"/>
                </a:solidFill>
                <a:latin typeface="Avenir"/>
                <a:ea typeface="Avenir"/>
              </a:rPr>
              <a:t>imposés</a:t>
            </a:r>
            <a:r>
              <a:rPr lang="en-US" sz="707" spc="13" dirty="0">
                <a:solidFill>
                  <a:srgbClr val="231F20"/>
                </a:solidFill>
                <a:latin typeface="Avenir"/>
                <a:ea typeface="Avenir"/>
              </a:rPr>
              <a:t> à </a:t>
            </a:r>
            <a:r>
              <a:rPr lang="en-US" sz="707" spc="13" dirty="0" err="1">
                <a:solidFill>
                  <a:srgbClr val="231F20"/>
                </a:solidFill>
                <a:latin typeface="Avenir"/>
                <a:ea typeface="Avenir"/>
              </a:rPr>
              <a:t>une</a:t>
            </a:r>
            <a:r>
              <a:rPr lang="en-US" sz="707" spc="13" dirty="0">
                <a:solidFill>
                  <a:srgbClr val="231F20"/>
                </a:solidFill>
                <a:latin typeface="Avenir"/>
                <a:ea typeface="Avenir"/>
              </a:rPr>
              <a:t> </a:t>
            </a:r>
            <a:r>
              <a:rPr lang="en-US" sz="707" spc="13" dirty="0" err="1">
                <a:solidFill>
                  <a:srgbClr val="231F20"/>
                </a:solidFill>
                <a:latin typeface="Avenir"/>
                <a:ea typeface="Avenir"/>
              </a:rPr>
              <a:t>même</a:t>
            </a:r>
            <a:r>
              <a:rPr lang="en-US" sz="707" spc="13" dirty="0">
                <a:solidFill>
                  <a:srgbClr val="231F20"/>
                </a:solidFill>
                <a:latin typeface="Avenir"/>
                <a:ea typeface="Avenir"/>
              </a:rPr>
              <a:t> </a:t>
            </a:r>
            <a:r>
              <a:rPr lang="en-US" sz="707" spc="13" dirty="0" err="1">
                <a:solidFill>
                  <a:srgbClr val="231F20"/>
                </a:solidFill>
                <a:latin typeface="Avenir"/>
                <a:ea typeface="Avenir"/>
              </a:rPr>
              <a:t>victime</a:t>
            </a:r>
            <a:r>
              <a:rPr lang="en-US" sz="707" spc="13" dirty="0">
                <a:solidFill>
                  <a:srgbClr val="231F20"/>
                </a:solidFill>
                <a:latin typeface="Avenir"/>
                <a:ea typeface="Avenir"/>
              </a:rPr>
              <a:t> par </a:t>
            </a:r>
            <a:r>
              <a:rPr lang="en-US" sz="707" spc="13" dirty="0" err="1">
                <a:solidFill>
                  <a:srgbClr val="231F20"/>
                </a:solidFill>
                <a:latin typeface="Avenir"/>
                <a:ea typeface="Avenir"/>
              </a:rPr>
              <a:t>plusieurs</a:t>
            </a:r>
            <a:r>
              <a:rPr lang="en-US" sz="707" spc="13" dirty="0">
                <a:solidFill>
                  <a:srgbClr val="231F20"/>
                </a:solidFill>
                <a:latin typeface="Avenir"/>
                <a:ea typeface="Avenir"/>
              </a:rPr>
              <a:t> </a:t>
            </a:r>
            <a:r>
              <a:rPr lang="en-US" sz="707" spc="13" dirty="0" err="1">
                <a:solidFill>
                  <a:srgbClr val="231F20"/>
                </a:solidFill>
                <a:latin typeface="Avenir"/>
                <a:ea typeface="Avenir"/>
              </a:rPr>
              <a:t>personnes</a:t>
            </a:r>
            <a:r>
              <a:rPr lang="en-US" sz="707" spc="13" dirty="0">
                <a:solidFill>
                  <a:srgbClr val="231F20"/>
                </a:solidFill>
                <a:latin typeface="Avenir"/>
                <a:ea typeface="Avenir"/>
              </a:rPr>
              <a:t>, de manière </a:t>
            </a:r>
            <a:r>
              <a:rPr lang="en-US" sz="707" spc="13" dirty="0" err="1">
                <a:solidFill>
                  <a:srgbClr val="231F20"/>
                </a:solidFill>
                <a:latin typeface="Avenir"/>
                <a:ea typeface="Avenir"/>
              </a:rPr>
              <a:t>concertée</a:t>
            </a:r>
            <a:r>
              <a:rPr lang="en-US" sz="707" spc="13" dirty="0">
                <a:solidFill>
                  <a:srgbClr val="231F20"/>
                </a:solidFill>
                <a:latin typeface="Avenir"/>
                <a:ea typeface="Avenir"/>
              </a:rPr>
              <a:t> </a:t>
            </a:r>
            <a:r>
              <a:rPr lang="en-US" sz="707" spc="13" dirty="0" err="1">
                <a:solidFill>
                  <a:srgbClr val="231F20"/>
                </a:solidFill>
                <a:latin typeface="Avenir"/>
                <a:ea typeface="Avenir"/>
              </a:rPr>
              <a:t>ou</a:t>
            </a:r>
            <a:r>
              <a:rPr lang="en-US" sz="707" spc="13" dirty="0">
                <a:solidFill>
                  <a:srgbClr val="231F20"/>
                </a:solidFill>
                <a:latin typeface="Avenir"/>
                <a:ea typeface="Avenir"/>
              </a:rPr>
              <a:t> à </a:t>
            </a:r>
            <a:r>
              <a:rPr lang="en-US" sz="707" spc="13" dirty="0" err="1">
                <a:solidFill>
                  <a:srgbClr val="231F20"/>
                </a:solidFill>
                <a:latin typeface="Avenir"/>
                <a:ea typeface="Avenir"/>
              </a:rPr>
              <a:t>l’instigation</a:t>
            </a:r>
            <a:r>
              <a:rPr lang="en-US" sz="707" spc="13" dirty="0">
                <a:solidFill>
                  <a:srgbClr val="231F20"/>
                </a:solidFill>
                <a:latin typeface="Avenir"/>
                <a:ea typeface="Avenir"/>
              </a:rPr>
              <a:t> de </a:t>
            </a:r>
            <a:r>
              <a:rPr lang="en-US" sz="707" spc="13" dirty="0" err="1">
                <a:solidFill>
                  <a:srgbClr val="231F20"/>
                </a:solidFill>
                <a:latin typeface="Avenir"/>
                <a:ea typeface="Avenir"/>
              </a:rPr>
              <a:t>l’une</a:t>
            </a:r>
            <a:r>
              <a:rPr lang="en-US" sz="707" spc="13" dirty="0">
                <a:solidFill>
                  <a:srgbClr val="231F20"/>
                </a:solidFill>
                <a:latin typeface="Avenir"/>
                <a:ea typeface="Avenir"/>
              </a:rPr>
              <a:t> </a:t>
            </a:r>
            <a:r>
              <a:rPr lang="en-US" sz="707" spc="13" dirty="0" err="1">
                <a:solidFill>
                  <a:srgbClr val="231F20"/>
                </a:solidFill>
                <a:latin typeface="Avenir"/>
                <a:ea typeface="Avenir"/>
              </a:rPr>
              <a:t>d’elles</a:t>
            </a:r>
            <a:r>
              <a:rPr lang="en-US" sz="707" spc="13" dirty="0">
                <a:solidFill>
                  <a:srgbClr val="231F20"/>
                </a:solidFill>
                <a:latin typeface="Avenir"/>
                <a:ea typeface="Avenir"/>
              </a:rPr>
              <a:t>, </a:t>
            </a:r>
            <a:r>
              <a:rPr lang="en-US" sz="707" spc="13" dirty="0" err="1">
                <a:solidFill>
                  <a:srgbClr val="231F20"/>
                </a:solidFill>
                <a:latin typeface="Avenir"/>
                <a:ea typeface="Avenir"/>
              </a:rPr>
              <a:t>alors</a:t>
            </a:r>
            <a:r>
              <a:rPr lang="en-US" sz="707" spc="13" dirty="0">
                <a:solidFill>
                  <a:srgbClr val="231F20"/>
                </a:solidFill>
                <a:latin typeface="Avenir"/>
                <a:ea typeface="Avenir"/>
              </a:rPr>
              <a:t> </a:t>
            </a:r>
            <a:r>
              <a:rPr lang="en-US" sz="707" spc="13" dirty="0" err="1">
                <a:solidFill>
                  <a:srgbClr val="231F20"/>
                </a:solidFill>
                <a:latin typeface="Avenir"/>
                <a:ea typeface="Avenir"/>
              </a:rPr>
              <a:t>même</a:t>
            </a:r>
            <a:r>
              <a:rPr lang="en-US" sz="707" spc="13" dirty="0">
                <a:solidFill>
                  <a:srgbClr val="231F20"/>
                </a:solidFill>
                <a:latin typeface="Avenir"/>
                <a:ea typeface="Avenir"/>
              </a:rPr>
              <a:t> que </a:t>
            </a:r>
            <a:r>
              <a:rPr lang="en-US" sz="707" spc="13" dirty="0" err="1">
                <a:solidFill>
                  <a:srgbClr val="231F20"/>
                </a:solidFill>
                <a:latin typeface="Avenir"/>
                <a:ea typeface="Avenir"/>
              </a:rPr>
              <a:t>chacune</a:t>
            </a:r>
            <a:r>
              <a:rPr lang="en-US" sz="707" spc="13" dirty="0">
                <a:solidFill>
                  <a:srgbClr val="231F20"/>
                </a:solidFill>
                <a:latin typeface="Avenir"/>
                <a:ea typeface="Avenir"/>
              </a:rPr>
              <a:t> de </a:t>
            </a:r>
            <a:r>
              <a:rPr lang="en-US" sz="707" spc="13" dirty="0" err="1">
                <a:solidFill>
                  <a:srgbClr val="231F20"/>
                </a:solidFill>
                <a:latin typeface="Avenir"/>
                <a:ea typeface="Avenir"/>
              </a:rPr>
              <a:t>ces</a:t>
            </a:r>
            <a:r>
              <a:rPr lang="en-US" sz="707" spc="13" dirty="0">
                <a:solidFill>
                  <a:srgbClr val="231F20"/>
                </a:solidFill>
                <a:latin typeface="Avenir"/>
                <a:ea typeface="Avenir"/>
              </a:rPr>
              <a:t> </a:t>
            </a:r>
            <a:r>
              <a:rPr lang="en-US" sz="707" spc="13" dirty="0" err="1">
                <a:solidFill>
                  <a:srgbClr val="231F20"/>
                </a:solidFill>
                <a:latin typeface="Avenir"/>
                <a:ea typeface="Avenir"/>
              </a:rPr>
              <a:t>personnes</a:t>
            </a:r>
            <a:r>
              <a:rPr lang="en-US" sz="707" spc="13" dirty="0">
                <a:solidFill>
                  <a:srgbClr val="231F20"/>
                </a:solidFill>
                <a:latin typeface="Avenir"/>
                <a:ea typeface="Avenir"/>
              </a:rPr>
              <a:t> </a:t>
            </a:r>
            <a:r>
              <a:rPr lang="en-US" sz="707" spc="13" dirty="0" err="1">
                <a:solidFill>
                  <a:srgbClr val="231F20"/>
                </a:solidFill>
                <a:latin typeface="Avenir"/>
                <a:ea typeface="Avenir"/>
              </a:rPr>
              <a:t>n’a</a:t>
            </a:r>
            <a:r>
              <a:rPr lang="en-US" sz="707" spc="13" dirty="0">
                <a:solidFill>
                  <a:srgbClr val="231F20"/>
                </a:solidFill>
                <a:latin typeface="Avenir"/>
                <a:ea typeface="Avenir"/>
              </a:rPr>
              <a:t> pas </a:t>
            </a:r>
            <a:r>
              <a:rPr lang="en-US" sz="707" spc="13" dirty="0" err="1">
                <a:solidFill>
                  <a:srgbClr val="231F20"/>
                </a:solidFill>
                <a:latin typeface="Avenir"/>
                <a:ea typeface="Avenir"/>
              </a:rPr>
              <a:t>agi</a:t>
            </a:r>
            <a:r>
              <a:rPr lang="en-US" sz="707" spc="13" dirty="0">
                <a:solidFill>
                  <a:srgbClr val="231F20"/>
                </a:solidFill>
                <a:latin typeface="Avenir"/>
                <a:ea typeface="Avenir"/>
              </a:rPr>
              <a:t> de façon </a:t>
            </a:r>
            <a:r>
              <a:rPr lang="en-US" sz="707" spc="13" dirty="0" err="1">
                <a:solidFill>
                  <a:srgbClr val="231F20"/>
                </a:solidFill>
                <a:latin typeface="Avenir"/>
                <a:ea typeface="Avenir"/>
              </a:rPr>
              <a:t>répétée</a:t>
            </a:r>
            <a:r>
              <a:rPr lang="en-US" sz="707" spc="13" dirty="0">
                <a:solidFill>
                  <a:srgbClr val="231F20"/>
                </a:solidFill>
                <a:latin typeface="Avenir"/>
                <a:ea typeface="Avenir"/>
              </a:rPr>
              <a:t> ; </a:t>
            </a:r>
          </a:p>
          <a:p>
            <a:pPr algn="just">
              <a:lnSpc>
                <a:spcPts val="707"/>
              </a:lnSpc>
            </a:pPr>
            <a:r>
              <a:rPr lang="en-US" sz="707" spc="12" dirty="0">
                <a:solidFill>
                  <a:srgbClr val="231F20"/>
                </a:solidFill>
                <a:latin typeface="Avenir"/>
                <a:ea typeface="Avenir"/>
              </a:rPr>
              <a:t>2° </a:t>
            </a:r>
            <a:r>
              <a:rPr lang="en-US" sz="707" spc="12" dirty="0" err="1">
                <a:solidFill>
                  <a:srgbClr val="231F20"/>
                </a:solidFill>
                <a:latin typeface="Avenir"/>
                <a:ea typeface="Avenir"/>
              </a:rPr>
              <a:t>Lorsque</a:t>
            </a:r>
            <a:r>
              <a:rPr lang="en-US" sz="707" spc="12" dirty="0">
                <a:solidFill>
                  <a:srgbClr val="231F20"/>
                </a:solidFill>
                <a:latin typeface="Avenir"/>
                <a:ea typeface="Avenir"/>
              </a:rPr>
              <a:t> </a:t>
            </a:r>
            <a:r>
              <a:rPr lang="en-US" sz="707" spc="12" dirty="0" err="1">
                <a:solidFill>
                  <a:srgbClr val="231F20"/>
                </a:solidFill>
                <a:latin typeface="Avenir"/>
                <a:ea typeface="Avenir"/>
              </a:rPr>
              <a:t>ces</a:t>
            </a:r>
            <a:r>
              <a:rPr lang="en-US" sz="707" spc="12" dirty="0">
                <a:solidFill>
                  <a:srgbClr val="231F20"/>
                </a:solidFill>
                <a:latin typeface="Avenir"/>
                <a:ea typeface="Avenir"/>
              </a:rPr>
              <a:t> </a:t>
            </a:r>
            <a:r>
              <a:rPr lang="en-US" sz="707" spc="12" dirty="0" err="1">
                <a:solidFill>
                  <a:srgbClr val="231F20"/>
                </a:solidFill>
                <a:latin typeface="Avenir"/>
                <a:ea typeface="Avenir"/>
              </a:rPr>
              <a:t>propos</a:t>
            </a:r>
            <a:r>
              <a:rPr lang="en-US" sz="707" spc="12" dirty="0">
                <a:solidFill>
                  <a:srgbClr val="231F20"/>
                </a:solidFill>
                <a:latin typeface="Avenir"/>
                <a:ea typeface="Avenir"/>
              </a:rPr>
              <a:t> </a:t>
            </a:r>
            <a:r>
              <a:rPr lang="en-US" sz="707" spc="12" dirty="0" err="1">
                <a:solidFill>
                  <a:srgbClr val="231F20"/>
                </a:solidFill>
                <a:latin typeface="Avenir"/>
                <a:ea typeface="Avenir"/>
              </a:rPr>
              <a:t>ou</a:t>
            </a:r>
            <a:r>
              <a:rPr lang="en-US" sz="707" spc="12" dirty="0">
                <a:solidFill>
                  <a:srgbClr val="231F20"/>
                </a:solidFill>
                <a:latin typeface="Avenir"/>
                <a:ea typeface="Avenir"/>
              </a:rPr>
              <a:t> </a:t>
            </a:r>
            <a:r>
              <a:rPr lang="en-US" sz="707" spc="12" dirty="0" err="1">
                <a:solidFill>
                  <a:srgbClr val="231F20"/>
                </a:solidFill>
                <a:latin typeface="Avenir"/>
                <a:ea typeface="Avenir"/>
              </a:rPr>
              <a:t>comportements</a:t>
            </a:r>
            <a:r>
              <a:rPr lang="en-US" sz="707" spc="12" dirty="0">
                <a:solidFill>
                  <a:srgbClr val="231F20"/>
                </a:solidFill>
                <a:latin typeface="Avenir"/>
                <a:ea typeface="Avenir"/>
              </a:rPr>
              <a:t> </a:t>
            </a:r>
            <a:r>
              <a:rPr lang="en-US" sz="707" spc="12" dirty="0" err="1">
                <a:solidFill>
                  <a:srgbClr val="231F20"/>
                </a:solidFill>
                <a:latin typeface="Avenir"/>
                <a:ea typeface="Avenir"/>
              </a:rPr>
              <a:t>sont</a:t>
            </a:r>
            <a:r>
              <a:rPr lang="en-US" sz="707" spc="12" dirty="0">
                <a:solidFill>
                  <a:srgbClr val="231F20"/>
                </a:solidFill>
                <a:latin typeface="Avenir"/>
                <a:ea typeface="Avenir"/>
              </a:rPr>
              <a:t> </a:t>
            </a:r>
            <a:r>
              <a:rPr lang="en-US" sz="707" spc="12" dirty="0" err="1">
                <a:solidFill>
                  <a:srgbClr val="231F20"/>
                </a:solidFill>
                <a:latin typeface="Avenir"/>
                <a:ea typeface="Avenir"/>
              </a:rPr>
              <a:t>imposés</a:t>
            </a:r>
            <a:r>
              <a:rPr lang="en-US" sz="707" spc="12" dirty="0">
                <a:solidFill>
                  <a:srgbClr val="231F20"/>
                </a:solidFill>
                <a:latin typeface="Avenir"/>
                <a:ea typeface="Avenir"/>
              </a:rPr>
              <a:t> à </a:t>
            </a:r>
            <a:r>
              <a:rPr lang="en-US" sz="707" spc="12" dirty="0" err="1">
                <a:solidFill>
                  <a:srgbClr val="231F20"/>
                </a:solidFill>
                <a:latin typeface="Avenir"/>
                <a:ea typeface="Avenir"/>
              </a:rPr>
              <a:t>une</a:t>
            </a:r>
            <a:r>
              <a:rPr lang="en-US" sz="707" spc="12" dirty="0">
                <a:solidFill>
                  <a:srgbClr val="231F20"/>
                </a:solidFill>
                <a:latin typeface="Avenir"/>
                <a:ea typeface="Avenir"/>
              </a:rPr>
              <a:t> </a:t>
            </a:r>
            <a:r>
              <a:rPr lang="en-US" sz="707" spc="12" dirty="0" err="1">
                <a:solidFill>
                  <a:srgbClr val="231F20"/>
                </a:solidFill>
                <a:latin typeface="Avenir"/>
                <a:ea typeface="Avenir"/>
              </a:rPr>
              <a:t>même</a:t>
            </a:r>
            <a:r>
              <a:rPr lang="en-US" sz="707" spc="12" dirty="0">
                <a:solidFill>
                  <a:srgbClr val="231F20"/>
                </a:solidFill>
                <a:latin typeface="Avenir"/>
                <a:ea typeface="Avenir"/>
              </a:rPr>
              <a:t> </a:t>
            </a:r>
            <a:r>
              <a:rPr lang="en-US" sz="707" spc="12" dirty="0" err="1">
                <a:solidFill>
                  <a:srgbClr val="231F20"/>
                </a:solidFill>
                <a:latin typeface="Avenir"/>
                <a:ea typeface="Avenir"/>
              </a:rPr>
              <a:t>victime</a:t>
            </a:r>
            <a:r>
              <a:rPr lang="en-US" sz="707" spc="12" dirty="0">
                <a:solidFill>
                  <a:srgbClr val="231F20"/>
                </a:solidFill>
                <a:latin typeface="Avenir"/>
                <a:ea typeface="Avenir"/>
              </a:rPr>
              <a:t>, </a:t>
            </a:r>
            <a:r>
              <a:rPr lang="en-US" sz="707" spc="12" dirty="0" err="1">
                <a:solidFill>
                  <a:srgbClr val="231F20"/>
                </a:solidFill>
                <a:latin typeface="Avenir"/>
                <a:ea typeface="Avenir"/>
              </a:rPr>
              <a:t>successivement</a:t>
            </a:r>
            <a:r>
              <a:rPr lang="en-US" sz="707" spc="12" dirty="0">
                <a:solidFill>
                  <a:srgbClr val="231F20"/>
                </a:solidFill>
                <a:latin typeface="Avenir"/>
                <a:ea typeface="Avenir"/>
              </a:rPr>
              <a:t>, par </a:t>
            </a:r>
            <a:r>
              <a:rPr lang="en-US" sz="707" spc="12" dirty="0" err="1">
                <a:solidFill>
                  <a:srgbClr val="231F20"/>
                </a:solidFill>
                <a:latin typeface="Avenir"/>
                <a:ea typeface="Avenir"/>
              </a:rPr>
              <a:t>plusieurs</a:t>
            </a:r>
            <a:r>
              <a:rPr lang="en-US" sz="707" spc="12" dirty="0">
                <a:solidFill>
                  <a:srgbClr val="231F20"/>
                </a:solidFill>
                <a:latin typeface="Avenir"/>
                <a:ea typeface="Avenir"/>
              </a:rPr>
              <a:t> </a:t>
            </a:r>
            <a:r>
              <a:rPr lang="en-US" sz="707" spc="12" dirty="0" err="1">
                <a:solidFill>
                  <a:srgbClr val="231F20"/>
                </a:solidFill>
                <a:latin typeface="Avenir"/>
                <a:ea typeface="Avenir"/>
              </a:rPr>
              <a:t>personnes</a:t>
            </a:r>
            <a:r>
              <a:rPr lang="en-US" sz="707" spc="12" dirty="0">
                <a:solidFill>
                  <a:srgbClr val="231F20"/>
                </a:solidFill>
                <a:latin typeface="Avenir"/>
                <a:ea typeface="Avenir"/>
              </a:rPr>
              <a:t> qui, </a:t>
            </a:r>
            <a:r>
              <a:rPr lang="en-US" sz="707" spc="12" dirty="0" err="1">
                <a:solidFill>
                  <a:srgbClr val="231F20"/>
                </a:solidFill>
                <a:latin typeface="Avenir"/>
                <a:ea typeface="Avenir"/>
              </a:rPr>
              <a:t>même</a:t>
            </a:r>
            <a:r>
              <a:rPr lang="en-US" sz="707" spc="12" dirty="0">
                <a:solidFill>
                  <a:srgbClr val="231F20"/>
                </a:solidFill>
                <a:latin typeface="Avenir"/>
                <a:ea typeface="Avenir"/>
              </a:rPr>
              <a:t> </a:t>
            </a:r>
            <a:r>
              <a:rPr lang="en-US" sz="707" spc="12" dirty="0" err="1">
                <a:solidFill>
                  <a:srgbClr val="231F20"/>
                </a:solidFill>
                <a:latin typeface="Avenir"/>
                <a:ea typeface="Avenir"/>
              </a:rPr>
              <a:t>en</a:t>
            </a:r>
            <a:r>
              <a:rPr lang="en-US" sz="707" spc="12" dirty="0">
                <a:solidFill>
                  <a:srgbClr val="231F20"/>
                </a:solidFill>
                <a:latin typeface="Avenir"/>
                <a:ea typeface="Avenir"/>
              </a:rPr>
              <a:t> </a:t>
            </a:r>
            <a:r>
              <a:rPr lang="en-US" sz="707" spc="12" dirty="0" err="1">
                <a:solidFill>
                  <a:srgbClr val="231F20"/>
                </a:solidFill>
                <a:latin typeface="Avenir"/>
                <a:ea typeface="Avenir"/>
              </a:rPr>
              <a:t>l’absence</a:t>
            </a:r>
            <a:r>
              <a:rPr lang="en-US" sz="707" spc="12" dirty="0">
                <a:solidFill>
                  <a:srgbClr val="231F20"/>
                </a:solidFill>
                <a:latin typeface="Avenir"/>
                <a:ea typeface="Avenir"/>
              </a:rPr>
              <a:t> de concertation, </a:t>
            </a:r>
            <a:r>
              <a:rPr lang="en-US" sz="707" spc="12" dirty="0" err="1">
                <a:solidFill>
                  <a:srgbClr val="231F20"/>
                </a:solidFill>
                <a:latin typeface="Avenir"/>
                <a:ea typeface="Avenir"/>
              </a:rPr>
              <a:t>savent</a:t>
            </a:r>
            <a:r>
              <a:rPr lang="en-US" sz="707" spc="12" dirty="0">
                <a:solidFill>
                  <a:srgbClr val="231F20"/>
                </a:solidFill>
                <a:latin typeface="Avenir"/>
                <a:ea typeface="Avenir"/>
              </a:rPr>
              <a:t> que </a:t>
            </a:r>
            <a:r>
              <a:rPr lang="en-US" sz="707" spc="12" dirty="0" err="1">
                <a:solidFill>
                  <a:srgbClr val="231F20"/>
                </a:solidFill>
                <a:latin typeface="Avenir"/>
                <a:ea typeface="Avenir"/>
              </a:rPr>
              <a:t>ces</a:t>
            </a:r>
            <a:r>
              <a:rPr lang="en-US" sz="707" spc="12" dirty="0">
                <a:solidFill>
                  <a:srgbClr val="231F20"/>
                </a:solidFill>
                <a:latin typeface="Avenir"/>
                <a:ea typeface="Avenir"/>
              </a:rPr>
              <a:t> </a:t>
            </a:r>
            <a:r>
              <a:rPr lang="en-US" sz="707" spc="12" dirty="0" err="1">
                <a:solidFill>
                  <a:srgbClr val="231F20"/>
                </a:solidFill>
                <a:latin typeface="Avenir"/>
                <a:ea typeface="Avenir"/>
              </a:rPr>
              <a:t>propos</a:t>
            </a:r>
            <a:r>
              <a:rPr lang="en-US" sz="707" spc="12" dirty="0">
                <a:solidFill>
                  <a:srgbClr val="231F20"/>
                </a:solidFill>
                <a:latin typeface="Avenir"/>
                <a:ea typeface="Avenir"/>
              </a:rPr>
              <a:t> </a:t>
            </a:r>
            <a:r>
              <a:rPr lang="en-US" sz="707" spc="12" dirty="0" err="1">
                <a:solidFill>
                  <a:srgbClr val="231F20"/>
                </a:solidFill>
                <a:latin typeface="Avenir"/>
                <a:ea typeface="Avenir"/>
              </a:rPr>
              <a:t>ou</a:t>
            </a:r>
            <a:r>
              <a:rPr lang="en-US" sz="707" spc="12" dirty="0">
                <a:solidFill>
                  <a:srgbClr val="231F20"/>
                </a:solidFill>
                <a:latin typeface="Avenir"/>
                <a:ea typeface="Avenir"/>
              </a:rPr>
              <a:t> </a:t>
            </a:r>
            <a:r>
              <a:rPr lang="en-US" sz="707" spc="12" dirty="0" err="1">
                <a:solidFill>
                  <a:srgbClr val="231F20"/>
                </a:solidFill>
                <a:latin typeface="Avenir"/>
                <a:ea typeface="Avenir"/>
              </a:rPr>
              <a:t>comportements</a:t>
            </a:r>
            <a:r>
              <a:rPr lang="en-US" sz="707" spc="12" dirty="0">
                <a:solidFill>
                  <a:srgbClr val="231F20"/>
                </a:solidFill>
                <a:latin typeface="Avenir"/>
                <a:ea typeface="Avenir"/>
              </a:rPr>
              <a:t> </a:t>
            </a:r>
            <a:r>
              <a:rPr lang="en-US" sz="707" spc="12" dirty="0" err="1">
                <a:solidFill>
                  <a:srgbClr val="231F20"/>
                </a:solidFill>
                <a:latin typeface="Avenir"/>
                <a:ea typeface="Avenir"/>
              </a:rPr>
              <a:t>caractérisent</a:t>
            </a:r>
            <a:r>
              <a:rPr lang="en-US" sz="707" spc="12" dirty="0">
                <a:solidFill>
                  <a:srgbClr val="231F20"/>
                </a:solidFill>
                <a:latin typeface="Avenir"/>
                <a:ea typeface="Avenir"/>
              </a:rPr>
              <a:t> </a:t>
            </a:r>
            <a:r>
              <a:rPr lang="en-US" sz="707" spc="12" dirty="0" err="1">
                <a:solidFill>
                  <a:srgbClr val="231F20"/>
                </a:solidFill>
                <a:latin typeface="Avenir"/>
                <a:ea typeface="Avenir"/>
              </a:rPr>
              <a:t>une</a:t>
            </a:r>
            <a:r>
              <a:rPr lang="en-US" sz="707" spc="12" dirty="0">
                <a:solidFill>
                  <a:srgbClr val="231F20"/>
                </a:solidFill>
                <a:latin typeface="Avenir"/>
                <a:ea typeface="Avenir"/>
              </a:rPr>
              <a:t> </a:t>
            </a:r>
            <a:r>
              <a:rPr lang="en-US" sz="707" spc="12" dirty="0" err="1">
                <a:solidFill>
                  <a:srgbClr val="231F20"/>
                </a:solidFill>
                <a:latin typeface="Avenir"/>
                <a:ea typeface="Avenir"/>
              </a:rPr>
              <a:t>répétition</a:t>
            </a:r>
            <a:r>
              <a:rPr lang="en-US" sz="707" spc="12" dirty="0">
                <a:solidFill>
                  <a:srgbClr val="231F20"/>
                </a:solidFill>
                <a:latin typeface="Avenir"/>
                <a:ea typeface="Avenir"/>
              </a:rPr>
              <a:t>. </a:t>
            </a:r>
          </a:p>
          <a:p>
            <a:pPr algn="just">
              <a:lnSpc>
                <a:spcPts val="707"/>
              </a:lnSpc>
            </a:pPr>
            <a:r>
              <a:rPr lang="en-US" sz="707" spc="-6" dirty="0">
                <a:solidFill>
                  <a:srgbClr val="231F20"/>
                </a:solidFill>
                <a:latin typeface="Avenir Bold"/>
              </a:rPr>
              <a:t>II. - Est </a:t>
            </a:r>
            <a:r>
              <a:rPr lang="en-US" sz="707" spc="-6" dirty="0" err="1">
                <a:solidFill>
                  <a:srgbClr val="231F20"/>
                </a:solidFill>
                <a:latin typeface="Avenir Bold"/>
              </a:rPr>
              <a:t>assimilé</a:t>
            </a:r>
            <a:r>
              <a:rPr lang="en-US" sz="707" spc="-6" dirty="0">
                <a:solidFill>
                  <a:srgbClr val="231F20"/>
                </a:solidFill>
                <a:latin typeface="Avenir Bold"/>
              </a:rPr>
              <a:t> au </a:t>
            </a:r>
            <a:r>
              <a:rPr lang="en-US" sz="707" spc="-6" dirty="0" err="1">
                <a:solidFill>
                  <a:srgbClr val="231F20"/>
                </a:solidFill>
                <a:latin typeface="Avenir Bold"/>
              </a:rPr>
              <a:t>harcèlement</a:t>
            </a:r>
            <a:r>
              <a:rPr lang="en-US" sz="707" spc="-6" dirty="0">
                <a:solidFill>
                  <a:srgbClr val="231F20"/>
                </a:solidFill>
                <a:latin typeface="Avenir Bold"/>
              </a:rPr>
              <a:t> </a:t>
            </a:r>
            <a:r>
              <a:rPr lang="en-US" sz="707" spc="-6" dirty="0" err="1">
                <a:solidFill>
                  <a:srgbClr val="231F20"/>
                </a:solidFill>
                <a:latin typeface="Avenir Bold"/>
              </a:rPr>
              <a:t>sexuel</a:t>
            </a:r>
            <a:r>
              <a:rPr lang="en-US" sz="707" spc="-6" dirty="0">
                <a:solidFill>
                  <a:srgbClr val="231F20"/>
                </a:solidFill>
                <a:latin typeface="Avenir"/>
              </a:rPr>
              <a:t> le fait, </a:t>
            </a:r>
            <a:r>
              <a:rPr lang="en-US" sz="707" spc="-6" dirty="0" err="1">
                <a:solidFill>
                  <a:srgbClr val="231F20"/>
                </a:solidFill>
                <a:latin typeface="Avenir"/>
              </a:rPr>
              <a:t>même</a:t>
            </a:r>
            <a:r>
              <a:rPr lang="en-US" sz="707" spc="-6" dirty="0">
                <a:solidFill>
                  <a:srgbClr val="231F20"/>
                </a:solidFill>
                <a:latin typeface="Avenir"/>
              </a:rPr>
              <a:t> non </a:t>
            </a:r>
            <a:r>
              <a:rPr lang="en-US" sz="707" spc="-6" dirty="0" err="1">
                <a:solidFill>
                  <a:srgbClr val="231F20"/>
                </a:solidFill>
                <a:latin typeface="Avenir"/>
              </a:rPr>
              <a:t>répété</a:t>
            </a:r>
            <a:r>
              <a:rPr lang="en-US" sz="707" spc="-6" dirty="0">
                <a:solidFill>
                  <a:srgbClr val="231F20"/>
                </a:solidFill>
                <a:latin typeface="Avenir"/>
              </a:rPr>
              <a:t>, </a:t>
            </a:r>
            <a:r>
              <a:rPr lang="en-US" sz="707" spc="-6" dirty="0" err="1">
                <a:solidFill>
                  <a:srgbClr val="231F20"/>
                </a:solidFill>
                <a:latin typeface="Avenir"/>
              </a:rPr>
              <a:t>d'user</a:t>
            </a:r>
            <a:r>
              <a:rPr lang="en-US" sz="707" spc="-6" dirty="0">
                <a:solidFill>
                  <a:srgbClr val="231F20"/>
                </a:solidFill>
                <a:latin typeface="Avenir"/>
              </a:rPr>
              <a:t> de </a:t>
            </a:r>
            <a:r>
              <a:rPr lang="en-US" sz="707" spc="-6" dirty="0" err="1">
                <a:solidFill>
                  <a:srgbClr val="231F20"/>
                </a:solidFill>
                <a:latin typeface="Avenir"/>
              </a:rPr>
              <a:t>toute</a:t>
            </a:r>
            <a:r>
              <a:rPr lang="en-US" sz="707" spc="-6" dirty="0">
                <a:solidFill>
                  <a:srgbClr val="231F20"/>
                </a:solidFill>
                <a:latin typeface="Avenir"/>
              </a:rPr>
              <a:t> </a:t>
            </a:r>
            <a:r>
              <a:rPr lang="en-US" sz="707" spc="-6" dirty="0" err="1">
                <a:solidFill>
                  <a:srgbClr val="231F20"/>
                </a:solidFill>
                <a:latin typeface="Avenir"/>
              </a:rPr>
              <a:t>forme</a:t>
            </a:r>
            <a:r>
              <a:rPr lang="en-US" sz="707" spc="-6" dirty="0">
                <a:solidFill>
                  <a:srgbClr val="231F20"/>
                </a:solidFill>
                <a:latin typeface="Avenir"/>
              </a:rPr>
              <a:t> de pression grave dans le but </a:t>
            </a:r>
            <a:r>
              <a:rPr lang="en-US" sz="707" spc="-6" dirty="0" err="1">
                <a:solidFill>
                  <a:srgbClr val="231F20"/>
                </a:solidFill>
                <a:latin typeface="Avenir"/>
              </a:rPr>
              <a:t>réel</a:t>
            </a:r>
            <a:r>
              <a:rPr lang="en-US" sz="707" spc="-6" dirty="0">
                <a:solidFill>
                  <a:srgbClr val="231F20"/>
                </a:solidFill>
                <a:latin typeface="Avenir"/>
              </a:rPr>
              <a:t> </a:t>
            </a:r>
            <a:r>
              <a:rPr lang="en-US" sz="707" spc="-6" dirty="0" err="1">
                <a:solidFill>
                  <a:srgbClr val="231F20"/>
                </a:solidFill>
                <a:latin typeface="Avenir"/>
              </a:rPr>
              <a:t>ou</a:t>
            </a:r>
            <a:r>
              <a:rPr lang="en-US" sz="707" spc="-6" dirty="0">
                <a:solidFill>
                  <a:srgbClr val="231F20"/>
                </a:solidFill>
                <a:latin typeface="Avenir"/>
              </a:rPr>
              <a:t> apparent </a:t>
            </a:r>
            <a:r>
              <a:rPr lang="en-US" sz="707" spc="-6" dirty="0" err="1">
                <a:solidFill>
                  <a:srgbClr val="231F20"/>
                </a:solidFill>
                <a:latin typeface="Avenir"/>
              </a:rPr>
              <a:t>d'obtenir</a:t>
            </a:r>
            <a:r>
              <a:rPr lang="en-US" sz="707" spc="-6" dirty="0">
                <a:solidFill>
                  <a:srgbClr val="231F20"/>
                </a:solidFill>
                <a:latin typeface="Avenir"/>
              </a:rPr>
              <a:t> un </a:t>
            </a:r>
            <a:r>
              <a:rPr lang="en-US" sz="707" spc="-6" dirty="0" err="1">
                <a:solidFill>
                  <a:srgbClr val="231F20"/>
                </a:solidFill>
                <a:latin typeface="Avenir"/>
              </a:rPr>
              <a:t>acte</a:t>
            </a:r>
            <a:r>
              <a:rPr lang="en-US" sz="707" spc="-6" dirty="0">
                <a:solidFill>
                  <a:srgbClr val="231F20"/>
                </a:solidFill>
                <a:latin typeface="Avenir"/>
              </a:rPr>
              <a:t> de nature </a:t>
            </a:r>
            <a:r>
              <a:rPr lang="en-US" sz="707" spc="-6" dirty="0" err="1">
                <a:solidFill>
                  <a:srgbClr val="231F20"/>
                </a:solidFill>
                <a:latin typeface="Avenir"/>
              </a:rPr>
              <a:t>sexuelle</a:t>
            </a:r>
            <a:r>
              <a:rPr lang="en-US" sz="707" spc="-6" dirty="0">
                <a:solidFill>
                  <a:srgbClr val="231F20"/>
                </a:solidFill>
                <a:latin typeface="Avenir"/>
              </a:rPr>
              <a:t>, que </a:t>
            </a:r>
            <a:r>
              <a:rPr lang="en-US" sz="707" spc="-6" dirty="0" err="1">
                <a:solidFill>
                  <a:srgbClr val="231F20"/>
                </a:solidFill>
                <a:latin typeface="Avenir"/>
              </a:rPr>
              <a:t>celui</a:t>
            </a:r>
            <a:r>
              <a:rPr lang="en-US" sz="707" spc="-6" dirty="0">
                <a:solidFill>
                  <a:srgbClr val="231F20"/>
                </a:solidFill>
                <a:latin typeface="Avenir"/>
              </a:rPr>
              <a:t>-ci </a:t>
            </a:r>
            <a:r>
              <a:rPr lang="en-US" sz="707" spc="-6" dirty="0" err="1">
                <a:solidFill>
                  <a:srgbClr val="231F20"/>
                </a:solidFill>
                <a:latin typeface="Avenir"/>
              </a:rPr>
              <a:t>soit</a:t>
            </a:r>
            <a:r>
              <a:rPr lang="en-US" sz="707" spc="-6" dirty="0">
                <a:solidFill>
                  <a:srgbClr val="231F20"/>
                </a:solidFill>
                <a:latin typeface="Avenir"/>
              </a:rPr>
              <a:t> recherché au profit de </a:t>
            </a:r>
            <a:r>
              <a:rPr lang="en-US" sz="707" spc="-6" dirty="0" err="1">
                <a:solidFill>
                  <a:srgbClr val="231F20"/>
                </a:solidFill>
                <a:latin typeface="Avenir"/>
              </a:rPr>
              <a:t>l'auteur</a:t>
            </a:r>
            <a:r>
              <a:rPr lang="en-US" sz="707" spc="-6" dirty="0">
                <a:solidFill>
                  <a:srgbClr val="231F20"/>
                </a:solidFill>
                <a:latin typeface="Avenir"/>
              </a:rPr>
              <a:t> des faits </a:t>
            </a:r>
            <a:r>
              <a:rPr lang="en-US" sz="707" spc="-6" dirty="0" err="1">
                <a:solidFill>
                  <a:srgbClr val="231F20"/>
                </a:solidFill>
                <a:latin typeface="Avenir"/>
              </a:rPr>
              <a:t>ou</a:t>
            </a:r>
            <a:r>
              <a:rPr lang="en-US" sz="707" spc="-6" dirty="0">
                <a:solidFill>
                  <a:srgbClr val="231F20"/>
                </a:solidFill>
                <a:latin typeface="Avenir"/>
              </a:rPr>
              <a:t> au profit d'un tiers.</a:t>
            </a:r>
          </a:p>
        </p:txBody>
      </p:sp>
      <p:sp>
        <p:nvSpPr>
          <p:cNvPr id="137" name="TextBox 137"/>
          <p:cNvSpPr txBox="1"/>
          <p:nvPr/>
        </p:nvSpPr>
        <p:spPr>
          <a:xfrm>
            <a:off x="1004070" y="7111862"/>
            <a:ext cx="1072627" cy="263849"/>
          </a:xfrm>
          <a:prstGeom prst="rect">
            <a:avLst/>
          </a:prstGeom>
        </p:spPr>
        <p:txBody>
          <a:bodyPr lIns="0" tIns="0" rIns="0" bIns="0" rtlCol="0" anchor="t">
            <a:spAutoFit/>
          </a:bodyPr>
          <a:lstStyle/>
          <a:p>
            <a:pPr algn="l">
              <a:lnSpc>
                <a:spcPts val="1972"/>
              </a:lnSpc>
            </a:pPr>
            <a:r>
              <a:rPr lang="en-US" sz="1408">
                <a:solidFill>
                  <a:srgbClr val="ED1C24"/>
                </a:solidFill>
                <a:latin typeface="Avenir Bold"/>
              </a:rPr>
              <a:t>INCENDIE</a:t>
            </a:r>
            <a:r>
              <a:rPr lang="en-US" sz="1408">
                <a:solidFill>
                  <a:srgbClr val="000000"/>
                </a:solidFill>
                <a:latin typeface="Avenir Bold"/>
              </a:rPr>
              <a:t> </a:t>
            </a:r>
          </a:p>
        </p:txBody>
      </p:sp>
      <p:sp>
        <p:nvSpPr>
          <p:cNvPr id="138" name="TextBox 138"/>
          <p:cNvSpPr txBox="1"/>
          <p:nvPr/>
        </p:nvSpPr>
        <p:spPr>
          <a:xfrm>
            <a:off x="3583469" y="7130279"/>
            <a:ext cx="1313596" cy="263849"/>
          </a:xfrm>
          <a:prstGeom prst="rect">
            <a:avLst/>
          </a:prstGeom>
        </p:spPr>
        <p:txBody>
          <a:bodyPr lIns="0" tIns="0" rIns="0" bIns="0" rtlCol="0" anchor="t">
            <a:spAutoFit/>
          </a:bodyPr>
          <a:lstStyle/>
          <a:p>
            <a:pPr algn="l">
              <a:lnSpc>
                <a:spcPts val="1972"/>
              </a:lnSpc>
            </a:pPr>
            <a:r>
              <a:rPr lang="en-US" sz="1408">
                <a:solidFill>
                  <a:srgbClr val="0CB25E"/>
                </a:solidFill>
                <a:latin typeface="Avenir Bold"/>
              </a:rPr>
              <a:t>EVACUATION</a:t>
            </a:r>
            <a:r>
              <a:rPr lang="en-US" sz="1408">
                <a:solidFill>
                  <a:srgbClr val="000000"/>
                </a:solidFill>
                <a:latin typeface="Avenir Bold"/>
              </a:rPr>
              <a:t> </a:t>
            </a:r>
          </a:p>
        </p:txBody>
      </p:sp>
      <p:sp>
        <p:nvSpPr>
          <p:cNvPr id="139" name="TextBox 139"/>
          <p:cNvSpPr txBox="1"/>
          <p:nvPr/>
        </p:nvSpPr>
        <p:spPr>
          <a:xfrm>
            <a:off x="5277450" y="9598664"/>
            <a:ext cx="1938979" cy="609077"/>
          </a:xfrm>
          <a:prstGeom prst="rect">
            <a:avLst/>
          </a:prstGeom>
        </p:spPr>
        <p:txBody>
          <a:bodyPr wrap="square" lIns="0" tIns="0" rIns="0" bIns="0" rtlCol="0" anchor="t">
            <a:spAutoFit/>
          </a:bodyPr>
          <a:lstStyle/>
          <a:p>
            <a:pPr algn="l">
              <a:lnSpc>
                <a:spcPts val="1187"/>
              </a:lnSpc>
            </a:pPr>
            <a:r>
              <a:rPr lang="en-US" sz="848" spc="3" dirty="0">
                <a:solidFill>
                  <a:srgbClr val="536070"/>
                </a:solidFill>
                <a:latin typeface="Avenir"/>
              </a:rPr>
              <a:t>Pour </a:t>
            </a:r>
            <a:r>
              <a:rPr lang="en-US" sz="848" spc="3" dirty="0" err="1">
                <a:solidFill>
                  <a:srgbClr val="536070"/>
                </a:solidFill>
                <a:latin typeface="Avenir"/>
              </a:rPr>
              <a:t>arrêter</a:t>
            </a:r>
            <a:r>
              <a:rPr lang="en-US" sz="848" spc="3" dirty="0">
                <a:solidFill>
                  <a:srgbClr val="536070"/>
                </a:solidFill>
                <a:latin typeface="Avenir"/>
              </a:rPr>
              <a:t> de </a:t>
            </a:r>
            <a:r>
              <a:rPr lang="en-US" sz="848" spc="3" dirty="0" err="1">
                <a:solidFill>
                  <a:srgbClr val="536070"/>
                </a:solidFill>
                <a:latin typeface="Avenir"/>
              </a:rPr>
              <a:t>fumer</a:t>
            </a:r>
            <a:r>
              <a:rPr lang="en-US" sz="848" spc="3" dirty="0">
                <a:solidFill>
                  <a:srgbClr val="536070"/>
                </a:solidFill>
                <a:latin typeface="Avenir"/>
              </a:rPr>
              <a:t>, </a:t>
            </a:r>
            <a:r>
              <a:rPr lang="en-US" sz="848" spc="3" dirty="0" err="1">
                <a:solidFill>
                  <a:srgbClr val="536070"/>
                </a:solidFill>
                <a:latin typeface="Avenir"/>
              </a:rPr>
              <a:t>faites</a:t>
            </a:r>
            <a:r>
              <a:rPr lang="en-US" sz="848" spc="3" dirty="0">
                <a:solidFill>
                  <a:srgbClr val="536070"/>
                </a:solidFill>
                <a:latin typeface="Avenir"/>
              </a:rPr>
              <a:t> </a:t>
            </a:r>
            <a:r>
              <a:rPr lang="en-US" sz="848" spc="3" dirty="0" err="1">
                <a:solidFill>
                  <a:srgbClr val="536070"/>
                </a:solidFill>
                <a:latin typeface="Avenir"/>
              </a:rPr>
              <a:t>vous</a:t>
            </a:r>
            <a:r>
              <a:rPr lang="en-US" sz="848" spc="3" dirty="0">
                <a:solidFill>
                  <a:srgbClr val="536070"/>
                </a:solidFill>
                <a:latin typeface="Avenir"/>
              </a:rPr>
              <a:t> aider </a:t>
            </a:r>
            <a:r>
              <a:rPr lang="en-US" sz="848" spc="3" dirty="0" err="1">
                <a:solidFill>
                  <a:srgbClr val="536070"/>
                </a:solidFill>
                <a:latin typeface="Avenir"/>
              </a:rPr>
              <a:t>en</a:t>
            </a:r>
            <a:r>
              <a:rPr lang="en-US" sz="848" spc="3" dirty="0">
                <a:solidFill>
                  <a:srgbClr val="536070"/>
                </a:solidFill>
                <a:latin typeface="Avenir"/>
              </a:rPr>
              <a:t> </a:t>
            </a:r>
            <a:r>
              <a:rPr lang="en-US" sz="848" spc="3" dirty="0" err="1">
                <a:solidFill>
                  <a:srgbClr val="536070"/>
                </a:solidFill>
                <a:latin typeface="Avenir"/>
              </a:rPr>
              <a:t>appelant</a:t>
            </a:r>
            <a:r>
              <a:rPr lang="en-US" sz="848" spc="3" dirty="0">
                <a:solidFill>
                  <a:srgbClr val="536070"/>
                </a:solidFill>
                <a:latin typeface="Avenir"/>
              </a:rPr>
              <a:t> le 39 89 (0,15 €/min, </a:t>
            </a:r>
            <a:r>
              <a:rPr lang="en-US" sz="848" spc="3" dirty="0" err="1">
                <a:solidFill>
                  <a:srgbClr val="536070"/>
                </a:solidFill>
                <a:latin typeface="Avenir"/>
              </a:rPr>
              <a:t>depuis</a:t>
            </a:r>
            <a:r>
              <a:rPr lang="en-US" sz="848" spc="3" dirty="0">
                <a:solidFill>
                  <a:srgbClr val="536070"/>
                </a:solidFill>
                <a:latin typeface="Avenir"/>
              </a:rPr>
              <a:t> un poste fixe, </a:t>
            </a:r>
            <a:r>
              <a:rPr lang="en-US" sz="848" spc="3" dirty="0" err="1">
                <a:solidFill>
                  <a:srgbClr val="536070"/>
                </a:solidFill>
                <a:latin typeface="Avenir"/>
              </a:rPr>
              <a:t>Tabac</a:t>
            </a:r>
            <a:r>
              <a:rPr lang="en-US" sz="848" spc="3" dirty="0">
                <a:solidFill>
                  <a:srgbClr val="536070"/>
                </a:solidFill>
                <a:latin typeface="Avenir"/>
              </a:rPr>
              <a:t> Info Service.</a:t>
            </a:r>
          </a:p>
        </p:txBody>
      </p:sp>
      <p:sp>
        <p:nvSpPr>
          <p:cNvPr id="141" name="TextBox 141"/>
          <p:cNvSpPr txBox="1"/>
          <p:nvPr/>
        </p:nvSpPr>
        <p:spPr>
          <a:xfrm>
            <a:off x="842320" y="1402991"/>
            <a:ext cx="266348" cy="296436"/>
          </a:xfrm>
          <a:prstGeom prst="rect">
            <a:avLst/>
          </a:prstGeom>
        </p:spPr>
        <p:txBody>
          <a:bodyPr lIns="0" tIns="0" rIns="0" bIns="0" rtlCol="0" anchor="t">
            <a:spAutoFit/>
          </a:bodyPr>
          <a:lstStyle/>
          <a:p>
            <a:pPr algn="l">
              <a:lnSpc>
                <a:spcPts val="2185"/>
              </a:lnSpc>
            </a:pPr>
            <a:r>
              <a:rPr lang="en-US" sz="1561" spc="-29" dirty="0">
                <a:solidFill>
                  <a:srgbClr val="00AEEF"/>
                </a:solidFill>
                <a:latin typeface="Avenir"/>
              </a:rPr>
              <a:t>15</a:t>
            </a:r>
            <a:r>
              <a:rPr lang="en-US" sz="1561" spc="-29" dirty="0">
                <a:solidFill>
                  <a:srgbClr val="000000"/>
                </a:solidFill>
                <a:latin typeface="Avenir"/>
              </a:rPr>
              <a:t> </a:t>
            </a:r>
          </a:p>
        </p:txBody>
      </p:sp>
      <p:sp>
        <p:nvSpPr>
          <p:cNvPr id="142" name="TextBox 142"/>
          <p:cNvSpPr txBox="1"/>
          <p:nvPr/>
        </p:nvSpPr>
        <p:spPr>
          <a:xfrm>
            <a:off x="2203138" y="1441091"/>
            <a:ext cx="373146" cy="414057"/>
          </a:xfrm>
          <a:prstGeom prst="rect">
            <a:avLst/>
          </a:prstGeom>
        </p:spPr>
        <p:txBody>
          <a:bodyPr lIns="0" tIns="0" rIns="0" bIns="0" rtlCol="0" anchor="t">
            <a:spAutoFit/>
          </a:bodyPr>
          <a:lstStyle/>
          <a:p>
            <a:pPr algn="ctr">
              <a:lnSpc>
                <a:spcPts val="1728"/>
              </a:lnSpc>
            </a:pPr>
            <a:r>
              <a:rPr lang="en-US" sz="1561" spc="-29" dirty="0">
                <a:solidFill>
                  <a:srgbClr val="25408F"/>
                </a:solidFill>
                <a:latin typeface="Avenir"/>
              </a:rPr>
              <a:t>17</a:t>
            </a:r>
            <a:r>
              <a:rPr lang="en-US" sz="1561" spc="-29" dirty="0">
                <a:solidFill>
                  <a:srgbClr val="000000"/>
                </a:solidFill>
                <a:latin typeface="Avenir"/>
              </a:rPr>
              <a:t> </a:t>
            </a:r>
          </a:p>
          <a:p>
            <a:pPr algn="ctr">
              <a:lnSpc>
                <a:spcPts val="1325"/>
              </a:lnSpc>
            </a:pPr>
            <a:r>
              <a:rPr lang="en-US" sz="984" spc="-8" dirty="0">
                <a:solidFill>
                  <a:srgbClr val="536070"/>
                </a:solidFill>
                <a:latin typeface="Avenir"/>
              </a:rPr>
              <a:t>Police</a:t>
            </a:r>
            <a:r>
              <a:rPr lang="en-US" sz="984" spc="-8" dirty="0">
                <a:solidFill>
                  <a:srgbClr val="000000"/>
                </a:solidFill>
                <a:latin typeface="Avenir"/>
              </a:rPr>
              <a:t> </a:t>
            </a:r>
          </a:p>
        </p:txBody>
      </p:sp>
      <p:sp>
        <p:nvSpPr>
          <p:cNvPr id="143" name="TextBox 143"/>
          <p:cNvSpPr txBox="1"/>
          <p:nvPr/>
        </p:nvSpPr>
        <p:spPr>
          <a:xfrm>
            <a:off x="3649976" y="1402991"/>
            <a:ext cx="266348" cy="296436"/>
          </a:xfrm>
          <a:prstGeom prst="rect">
            <a:avLst/>
          </a:prstGeom>
        </p:spPr>
        <p:txBody>
          <a:bodyPr lIns="0" tIns="0" rIns="0" bIns="0" rtlCol="0" anchor="t">
            <a:spAutoFit/>
          </a:bodyPr>
          <a:lstStyle/>
          <a:p>
            <a:pPr algn="l">
              <a:lnSpc>
                <a:spcPts val="2185"/>
              </a:lnSpc>
            </a:pPr>
            <a:r>
              <a:rPr lang="en-US" sz="1561" spc="-29" dirty="0">
                <a:solidFill>
                  <a:srgbClr val="D2232A"/>
                </a:solidFill>
                <a:latin typeface="Avenir"/>
              </a:rPr>
              <a:t>18</a:t>
            </a:r>
            <a:r>
              <a:rPr lang="en-US" sz="1561" spc="-29" dirty="0">
                <a:solidFill>
                  <a:srgbClr val="000000"/>
                </a:solidFill>
                <a:latin typeface="Avenir"/>
              </a:rPr>
              <a:t> </a:t>
            </a:r>
          </a:p>
        </p:txBody>
      </p:sp>
      <p:sp>
        <p:nvSpPr>
          <p:cNvPr id="144" name="TextBox 144"/>
          <p:cNvSpPr txBox="1"/>
          <p:nvPr/>
        </p:nvSpPr>
        <p:spPr>
          <a:xfrm>
            <a:off x="5051463" y="1402991"/>
            <a:ext cx="371961" cy="296436"/>
          </a:xfrm>
          <a:prstGeom prst="rect">
            <a:avLst/>
          </a:prstGeom>
        </p:spPr>
        <p:txBody>
          <a:bodyPr lIns="0" tIns="0" rIns="0" bIns="0" rtlCol="0" anchor="t">
            <a:spAutoFit/>
          </a:bodyPr>
          <a:lstStyle/>
          <a:p>
            <a:pPr algn="l">
              <a:lnSpc>
                <a:spcPts val="2185"/>
              </a:lnSpc>
            </a:pPr>
            <a:r>
              <a:rPr lang="en-US" sz="1561" spc="-29" dirty="0">
                <a:solidFill>
                  <a:srgbClr val="25408F"/>
                </a:solidFill>
                <a:latin typeface="Avenir"/>
              </a:rPr>
              <a:t>112</a:t>
            </a:r>
            <a:r>
              <a:rPr lang="en-US" sz="1561" spc="-29" dirty="0">
                <a:solidFill>
                  <a:srgbClr val="000000"/>
                </a:solidFill>
                <a:latin typeface="Avenir"/>
              </a:rPr>
              <a:t> </a:t>
            </a:r>
          </a:p>
        </p:txBody>
      </p:sp>
      <p:sp>
        <p:nvSpPr>
          <p:cNvPr id="145" name="TextBox 145"/>
          <p:cNvSpPr txBox="1"/>
          <p:nvPr/>
        </p:nvSpPr>
        <p:spPr>
          <a:xfrm>
            <a:off x="6391535" y="1402991"/>
            <a:ext cx="371961" cy="296436"/>
          </a:xfrm>
          <a:prstGeom prst="rect">
            <a:avLst/>
          </a:prstGeom>
        </p:spPr>
        <p:txBody>
          <a:bodyPr lIns="0" tIns="0" rIns="0" bIns="0" rtlCol="0" anchor="t">
            <a:spAutoFit/>
          </a:bodyPr>
          <a:lstStyle/>
          <a:p>
            <a:pPr algn="l">
              <a:lnSpc>
                <a:spcPts val="2185"/>
              </a:lnSpc>
            </a:pPr>
            <a:r>
              <a:rPr lang="en-US" sz="1561" spc="-29" dirty="0">
                <a:solidFill>
                  <a:srgbClr val="DFB231"/>
                </a:solidFill>
                <a:latin typeface="Avenir"/>
              </a:rPr>
              <a:t>114</a:t>
            </a:r>
            <a:r>
              <a:rPr lang="en-US" sz="1561" spc="-29" dirty="0">
                <a:solidFill>
                  <a:srgbClr val="000000"/>
                </a:solidFill>
                <a:latin typeface="Avenir"/>
              </a:rPr>
              <a:t> </a:t>
            </a:r>
          </a:p>
        </p:txBody>
      </p:sp>
      <p:sp>
        <p:nvSpPr>
          <p:cNvPr id="146" name="TextBox 146"/>
          <p:cNvSpPr txBox="1"/>
          <p:nvPr/>
        </p:nvSpPr>
        <p:spPr>
          <a:xfrm>
            <a:off x="1134484" y="1936441"/>
            <a:ext cx="869052" cy="209521"/>
          </a:xfrm>
          <a:prstGeom prst="rect">
            <a:avLst/>
          </a:prstGeom>
        </p:spPr>
        <p:txBody>
          <a:bodyPr lIns="0" tIns="0" rIns="0" bIns="0" rtlCol="0" anchor="t">
            <a:spAutoFit/>
          </a:bodyPr>
          <a:lstStyle/>
          <a:p>
            <a:pPr algn="l">
              <a:lnSpc>
                <a:spcPts val="1696"/>
              </a:lnSpc>
            </a:pPr>
            <a:r>
              <a:rPr lang="en-US" sz="984" dirty="0">
                <a:solidFill>
                  <a:srgbClr val="536070"/>
                </a:solidFill>
                <a:latin typeface="Avenir Italics"/>
              </a:rPr>
              <a:t>05 61 77 74 47 </a:t>
            </a:r>
          </a:p>
        </p:txBody>
      </p:sp>
      <p:sp>
        <p:nvSpPr>
          <p:cNvPr id="147" name="TextBox 147"/>
          <p:cNvSpPr txBox="1"/>
          <p:nvPr/>
        </p:nvSpPr>
        <p:spPr>
          <a:xfrm>
            <a:off x="327102" y="1553665"/>
            <a:ext cx="1296784" cy="273279"/>
          </a:xfrm>
          <a:prstGeom prst="rect">
            <a:avLst/>
          </a:prstGeom>
        </p:spPr>
        <p:txBody>
          <a:bodyPr lIns="0" tIns="0" rIns="0" bIns="0" rtlCol="0" anchor="t">
            <a:spAutoFit/>
          </a:bodyPr>
          <a:lstStyle/>
          <a:p>
            <a:pPr algn="ctr">
              <a:lnSpc>
                <a:spcPts val="2376"/>
              </a:lnSpc>
            </a:pPr>
            <a:r>
              <a:rPr lang="en-US" sz="984" spc="-8" dirty="0" err="1">
                <a:solidFill>
                  <a:srgbClr val="536070"/>
                </a:solidFill>
                <a:latin typeface="Avenir"/>
              </a:rPr>
              <a:t>Samu</a:t>
            </a:r>
            <a:endParaRPr lang="en-US" sz="984" spc="-8" dirty="0">
              <a:solidFill>
                <a:srgbClr val="536070"/>
              </a:solidFill>
              <a:latin typeface="Avenir"/>
            </a:endParaRPr>
          </a:p>
        </p:txBody>
      </p:sp>
      <p:sp>
        <p:nvSpPr>
          <p:cNvPr id="148" name="TextBox 148"/>
          <p:cNvSpPr txBox="1"/>
          <p:nvPr/>
        </p:nvSpPr>
        <p:spPr>
          <a:xfrm>
            <a:off x="4663735" y="1529057"/>
            <a:ext cx="1147416" cy="273279"/>
          </a:xfrm>
          <a:prstGeom prst="rect">
            <a:avLst/>
          </a:prstGeom>
        </p:spPr>
        <p:txBody>
          <a:bodyPr wrap="square" lIns="0" tIns="0" rIns="0" bIns="0" rtlCol="0" anchor="t">
            <a:spAutoFit/>
          </a:bodyPr>
          <a:lstStyle/>
          <a:p>
            <a:pPr>
              <a:lnSpc>
                <a:spcPts val="2376"/>
              </a:lnSpc>
            </a:pPr>
            <a:r>
              <a:rPr lang="en-US" sz="984" spc="-6" dirty="0">
                <a:solidFill>
                  <a:srgbClr val="536070"/>
                </a:solidFill>
                <a:latin typeface="Avenir"/>
              </a:rPr>
              <a:t>Appels </a:t>
            </a:r>
            <a:r>
              <a:rPr lang="en-US" sz="984" spc="-6" dirty="0" err="1">
                <a:solidFill>
                  <a:srgbClr val="536070"/>
                </a:solidFill>
                <a:latin typeface="Avenir"/>
              </a:rPr>
              <a:t>d’urgence</a:t>
            </a:r>
            <a:endParaRPr lang="en-US" sz="984" spc="-6" dirty="0">
              <a:solidFill>
                <a:srgbClr val="536070"/>
              </a:solidFill>
              <a:latin typeface="Avenir"/>
            </a:endParaRPr>
          </a:p>
        </p:txBody>
      </p:sp>
      <p:sp>
        <p:nvSpPr>
          <p:cNvPr id="149" name="TextBox 149"/>
          <p:cNvSpPr txBox="1"/>
          <p:nvPr/>
        </p:nvSpPr>
        <p:spPr>
          <a:xfrm>
            <a:off x="3926508" y="4652639"/>
            <a:ext cx="1737707" cy="128240"/>
          </a:xfrm>
          <a:prstGeom prst="rect">
            <a:avLst/>
          </a:prstGeom>
        </p:spPr>
        <p:txBody>
          <a:bodyPr lIns="0" tIns="0" rIns="0" bIns="0" rtlCol="0" anchor="t">
            <a:spAutoFit/>
          </a:bodyPr>
          <a:lstStyle/>
          <a:p>
            <a:pPr algn="l">
              <a:lnSpc>
                <a:spcPts val="984"/>
              </a:lnSpc>
            </a:pPr>
            <a:r>
              <a:rPr lang="en-US" sz="984" spc="10" dirty="0" err="1">
                <a:solidFill>
                  <a:srgbClr val="536070"/>
                </a:solidFill>
                <a:latin typeface="Avenir Italics"/>
              </a:rPr>
              <a:t>Siège</a:t>
            </a:r>
            <a:r>
              <a:rPr lang="en-US" sz="984" spc="10" dirty="0">
                <a:solidFill>
                  <a:srgbClr val="536070"/>
                </a:solidFill>
                <a:latin typeface="Avenir Italics"/>
              </a:rPr>
              <a:t> social </a:t>
            </a:r>
          </a:p>
        </p:txBody>
      </p:sp>
      <p:sp>
        <p:nvSpPr>
          <p:cNvPr id="150" name="TextBox 150"/>
          <p:cNvSpPr txBox="1"/>
          <p:nvPr/>
        </p:nvSpPr>
        <p:spPr>
          <a:xfrm>
            <a:off x="359945" y="4385428"/>
            <a:ext cx="1022060" cy="218712"/>
          </a:xfrm>
          <a:prstGeom prst="rect">
            <a:avLst/>
          </a:prstGeom>
        </p:spPr>
        <p:txBody>
          <a:bodyPr lIns="0" tIns="0" rIns="0" bIns="0" rtlCol="0" anchor="t">
            <a:spAutoFit/>
          </a:bodyPr>
          <a:lstStyle/>
          <a:p>
            <a:pPr>
              <a:lnSpc>
                <a:spcPts val="1781"/>
              </a:lnSpc>
            </a:pPr>
            <a:r>
              <a:rPr lang="en-US" sz="984" spc="10">
                <a:solidFill>
                  <a:srgbClr val="536070"/>
                </a:solidFill>
                <a:latin typeface="Avenir"/>
              </a:rPr>
              <a:t>Lieu d’affichage :</a:t>
            </a:r>
            <a:r>
              <a:rPr lang="en-US" sz="984" spc="10">
                <a:solidFill>
                  <a:srgbClr val="000000"/>
                </a:solidFill>
                <a:latin typeface="Avenir"/>
              </a:rPr>
              <a:t> </a:t>
            </a:r>
          </a:p>
        </p:txBody>
      </p:sp>
      <p:sp>
        <p:nvSpPr>
          <p:cNvPr id="151" name="TextBox 151"/>
          <p:cNvSpPr txBox="1"/>
          <p:nvPr/>
        </p:nvSpPr>
        <p:spPr>
          <a:xfrm>
            <a:off x="359945" y="4640858"/>
            <a:ext cx="1737707" cy="128240"/>
          </a:xfrm>
          <a:prstGeom prst="rect">
            <a:avLst/>
          </a:prstGeom>
        </p:spPr>
        <p:txBody>
          <a:bodyPr lIns="0" tIns="0" rIns="0" bIns="0" rtlCol="0" anchor="t">
            <a:spAutoFit/>
          </a:bodyPr>
          <a:lstStyle/>
          <a:p>
            <a:pPr algn="l">
              <a:lnSpc>
                <a:spcPts val="984"/>
              </a:lnSpc>
            </a:pPr>
            <a:r>
              <a:rPr lang="en-US" sz="984" spc="10" dirty="0" err="1">
                <a:solidFill>
                  <a:srgbClr val="536070"/>
                </a:solidFill>
                <a:latin typeface="Avenir Italics"/>
              </a:rPr>
              <a:t>Siège</a:t>
            </a:r>
            <a:r>
              <a:rPr lang="en-US" sz="984" spc="10" dirty="0">
                <a:solidFill>
                  <a:srgbClr val="536070"/>
                </a:solidFill>
                <a:latin typeface="Avenir Italics"/>
              </a:rPr>
              <a:t> social</a:t>
            </a:r>
          </a:p>
        </p:txBody>
      </p:sp>
      <p:sp>
        <p:nvSpPr>
          <p:cNvPr id="152" name="TextBox 152"/>
          <p:cNvSpPr txBox="1"/>
          <p:nvPr/>
        </p:nvSpPr>
        <p:spPr>
          <a:xfrm>
            <a:off x="4105826" y="689905"/>
            <a:ext cx="1010910" cy="194284"/>
          </a:xfrm>
          <a:prstGeom prst="rect">
            <a:avLst/>
          </a:prstGeom>
        </p:spPr>
        <p:txBody>
          <a:bodyPr wrap="square" lIns="0" tIns="0" rIns="0" bIns="0" rtlCol="0" anchor="t">
            <a:spAutoFit/>
          </a:bodyPr>
          <a:lstStyle/>
          <a:p>
            <a:pPr algn="l">
              <a:lnSpc>
                <a:spcPts val="1696"/>
              </a:lnSpc>
            </a:pPr>
            <a:r>
              <a:rPr lang="en-US" sz="984" dirty="0" err="1">
                <a:solidFill>
                  <a:srgbClr val="536070"/>
                </a:solidFill>
                <a:latin typeface="Avenir Italics"/>
              </a:rPr>
              <a:t>Siège</a:t>
            </a:r>
            <a:r>
              <a:rPr lang="en-US" sz="984" dirty="0">
                <a:solidFill>
                  <a:srgbClr val="536070"/>
                </a:solidFill>
                <a:latin typeface="Avenir Italics"/>
              </a:rPr>
              <a:t> social</a:t>
            </a:r>
          </a:p>
        </p:txBody>
      </p:sp>
      <p:sp>
        <p:nvSpPr>
          <p:cNvPr id="153" name="TextBox 153"/>
          <p:cNvSpPr txBox="1"/>
          <p:nvPr/>
        </p:nvSpPr>
        <p:spPr>
          <a:xfrm>
            <a:off x="12492033" y="271312"/>
            <a:ext cx="2443869" cy="2197451"/>
          </a:xfrm>
          <a:prstGeom prst="rect">
            <a:avLst/>
          </a:prstGeom>
        </p:spPr>
        <p:txBody>
          <a:bodyPr lIns="0" tIns="0" rIns="0" bIns="0" rtlCol="0" anchor="t">
            <a:spAutoFit/>
          </a:bodyPr>
          <a:lstStyle/>
          <a:p>
            <a:pPr algn="just">
              <a:lnSpc>
                <a:spcPts val="830"/>
              </a:lnSpc>
            </a:pPr>
            <a:r>
              <a:rPr lang="en-US" sz="707" spc="8">
                <a:solidFill>
                  <a:srgbClr val="231F20"/>
                </a:solidFill>
                <a:latin typeface="Avenir Bold"/>
              </a:rPr>
              <a:t>III. - Les faits mentionnés aux I et II </a:t>
            </a:r>
            <a:r>
              <a:rPr lang="en-US" sz="707" spc="8">
                <a:solidFill>
                  <a:srgbClr val="231F20"/>
                </a:solidFill>
                <a:latin typeface="Avenir"/>
              </a:rPr>
              <a:t>sont punis de deux ans d’emprisonnement et de 30 000 € d’amende.</a:t>
            </a:r>
            <a:r>
              <a:rPr lang="en-US" sz="707" spc="8">
                <a:solidFill>
                  <a:srgbClr val="000000"/>
                </a:solidFill>
                <a:latin typeface="Avenir"/>
              </a:rPr>
              <a:t> </a:t>
            </a:r>
          </a:p>
          <a:p>
            <a:pPr algn="l">
              <a:lnSpc>
                <a:spcPts val="830"/>
              </a:lnSpc>
            </a:pPr>
            <a:r>
              <a:rPr lang="en-US" sz="707" spc="7">
                <a:solidFill>
                  <a:srgbClr val="231F20"/>
                </a:solidFill>
                <a:latin typeface="Avenir"/>
              </a:rPr>
              <a:t>Ces peines sont portées à trois ans d’emprisonnement et 45 000 € d’amende lorsque les faits sont commis :</a:t>
            </a:r>
            <a:r>
              <a:rPr lang="en-US" sz="707" spc="7">
                <a:solidFill>
                  <a:srgbClr val="000000"/>
                </a:solidFill>
                <a:latin typeface="Avenir"/>
              </a:rPr>
              <a:t> </a:t>
            </a:r>
          </a:p>
          <a:p>
            <a:pPr algn="l">
              <a:lnSpc>
                <a:spcPts val="830"/>
              </a:lnSpc>
            </a:pPr>
            <a:r>
              <a:rPr lang="en-US" sz="707" spc="4">
                <a:solidFill>
                  <a:srgbClr val="231F20"/>
                </a:solidFill>
                <a:latin typeface="Avenir"/>
                <a:ea typeface="Avenir"/>
              </a:rPr>
              <a:t>1° Par une personne qui abuse de l’autorité que lui confèrent ses f</a:t>
            </a:r>
            <a:r>
              <a:rPr lang="en-US" sz="707" spc="4">
                <a:solidFill>
                  <a:srgbClr val="231F20"/>
                </a:solidFill>
                <a:latin typeface="Avenir"/>
              </a:rPr>
              <a:t>onctions ;</a:t>
            </a:r>
            <a:r>
              <a:rPr lang="en-US" sz="707" spc="4">
                <a:solidFill>
                  <a:srgbClr val="000000"/>
                </a:solidFill>
                <a:latin typeface="Avenir"/>
              </a:rPr>
              <a:t> </a:t>
            </a:r>
          </a:p>
          <a:p>
            <a:pPr algn="l">
              <a:lnSpc>
                <a:spcPts val="830"/>
              </a:lnSpc>
            </a:pPr>
            <a:r>
              <a:rPr lang="en-US" sz="707">
                <a:solidFill>
                  <a:srgbClr val="231F20"/>
                </a:solidFill>
                <a:latin typeface="Avenir"/>
                <a:ea typeface="Avenir"/>
              </a:rPr>
              <a:t>2° Sur un mineur de quinze ans ;</a:t>
            </a:r>
            <a:r>
              <a:rPr lang="en-US" sz="707">
                <a:solidFill>
                  <a:srgbClr val="000000"/>
                </a:solidFill>
                <a:latin typeface="Avenir"/>
              </a:rPr>
              <a:t> </a:t>
            </a:r>
          </a:p>
          <a:p>
            <a:pPr>
              <a:lnSpc>
                <a:spcPts val="712"/>
              </a:lnSpc>
            </a:pPr>
            <a:r>
              <a:rPr lang="en-US" sz="707" spc="11">
                <a:solidFill>
                  <a:srgbClr val="231F20"/>
                </a:solidFill>
                <a:latin typeface="Avenir"/>
                <a:ea typeface="Avenir"/>
              </a:rPr>
              <a:t>3° Sur une personne dont la particulière vulnérabilité, due à son âge, à </a:t>
            </a:r>
            <a:r>
              <a:rPr lang="en-US" sz="707" spc="11">
                <a:solidFill>
                  <a:srgbClr val="231F20"/>
                </a:solidFill>
                <a:latin typeface="Avenir"/>
              </a:rPr>
              <a:t>une maladie, à une infirmité, à une déficience physique ou psychique ou à un état de grossesse, est apparente ou connue de leur auteur ;</a:t>
            </a:r>
          </a:p>
          <a:p>
            <a:pPr>
              <a:lnSpc>
                <a:spcPts val="712"/>
              </a:lnSpc>
            </a:pPr>
            <a:r>
              <a:rPr lang="en-US" sz="707" spc="11">
                <a:solidFill>
                  <a:srgbClr val="231F20"/>
                </a:solidFill>
                <a:latin typeface="Avenir"/>
                <a:ea typeface="Avenir"/>
              </a:rPr>
              <a:t>4° Sur une personne dont la particulière vulnérabilité ou dépendance résultant de la précarité de sa situation économique ou sociale est apparente ou connue de leur auteur ; </a:t>
            </a:r>
          </a:p>
          <a:p>
            <a:pPr>
              <a:lnSpc>
                <a:spcPts val="712"/>
              </a:lnSpc>
            </a:pPr>
            <a:r>
              <a:rPr lang="en-US" sz="707" spc="11">
                <a:solidFill>
                  <a:srgbClr val="231F20"/>
                </a:solidFill>
                <a:latin typeface="Avenir"/>
                <a:ea typeface="Avenir"/>
              </a:rPr>
              <a:t>5° Par plusieurs personnes agissant en qualité d’auteur ou de complice ; </a:t>
            </a:r>
          </a:p>
          <a:p>
            <a:pPr>
              <a:lnSpc>
                <a:spcPts val="712"/>
              </a:lnSpc>
            </a:pPr>
            <a:r>
              <a:rPr lang="en-US" sz="707" spc="11">
                <a:solidFill>
                  <a:srgbClr val="231F20"/>
                </a:solidFill>
                <a:latin typeface="Avenir"/>
                <a:ea typeface="Avenir"/>
              </a:rPr>
              <a:t>6° Par l’utilisation d’un service de communication au public en ligne ou par le biais d’un support numérique ou électronique ; </a:t>
            </a:r>
          </a:p>
          <a:p>
            <a:pPr>
              <a:lnSpc>
                <a:spcPts val="712"/>
              </a:lnSpc>
            </a:pPr>
            <a:r>
              <a:rPr lang="en-US" sz="707" spc="11">
                <a:solidFill>
                  <a:srgbClr val="231F20"/>
                </a:solidFill>
                <a:latin typeface="Avenir"/>
                <a:ea typeface="Avenir"/>
              </a:rPr>
              <a:t>7° Alors qu’un mineur était présent et y a assisté ; </a:t>
            </a:r>
          </a:p>
          <a:p>
            <a:pPr algn="l">
              <a:lnSpc>
                <a:spcPts val="712"/>
              </a:lnSpc>
            </a:pPr>
            <a:r>
              <a:rPr lang="en-US" sz="707" spc="11">
                <a:solidFill>
                  <a:srgbClr val="231F20"/>
                </a:solidFill>
                <a:latin typeface="Avenir"/>
                <a:ea typeface="Avenir"/>
              </a:rPr>
              <a:t>8° Par un ascendant ou par toute autre personne ayant sur la victime une autorité de droit ou de fait. </a:t>
            </a:r>
          </a:p>
        </p:txBody>
      </p:sp>
      <p:sp>
        <p:nvSpPr>
          <p:cNvPr id="154" name="TextBox 154"/>
          <p:cNvSpPr txBox="1"/>
          <p:nvPr/>
        </p:nvSpPr>
        <p:spPr>
          <a:xfrm>
            <a:off x="7415701" y="3289300"/>
            <a:ext cx="5286747" cy="230778"/>
          </a:xfrm>
          <a:prstGeom prst="rect">
            <a:avLst/>
          </a:prstGeom>
        </p:spPr>
        <p:txBody>
          <a:bodyPr lIns="0" tIns="0" rIns="0" bIns="0" rtlCol="0" anchor="t">
            <a:spAutoFit/>
          </a:bodyPr>
          <a:lstStyle/>
          <a:p>
            <a:pPr algn="l">
              <a:lnSpc>
                <a:spcPts val="1781"/>
              </a:lnSpc>
            </a:pPr>
            <a:r>
              <a:rPr lang="en-US" sz="1272" spc="-24" dirty="0">
                <a:solidFill>
                  <a:srgbClr val="536070"/>
                </a:solidFill>
                <a:latin typeface="Avenir"/>
              </a:rPr>
              <a:t>EGALITÉ DES RÉMUNÉRATIONS ENTRE LES FEMMES ET LES HOMMES</a:t>
            </a:r>
            <a:r>
              <a:rPr lang="en-US" sz="1272" spc="-24" dirty="0">
                <a:solidFill>
                  <a:srgbClr val="000000"/>
                </a:solidFill>
                <a:latin typeface="Avenir"/>
              </a:rPr>
              <a:t> </a:t>
            </a:r>
          </a:p>
        </p:txBody>
      </p:sp>
      <p:sp>
        <p:nvSpPr>
          <p:cNvPr id="155" name="TextBox 155"/>
          <p:cNvSpPr txBox="1"/>
          <p:nvPr/>
        </p:nvSpPr>
        <p:spPr>
          <a:xfrm>
            <a:off x="7410450" y="3510553"/>
            <a:ext cx="2443869" cy="2374817"/>
          </a:xfrm>
          <a:prstGeom prst="rect">
            <a:avLst/>
          </a:prstGeom>
        </p:spPr>
        <p:txBody>
          <a:bodyPr lIns="0" tIns="0" rIns="0" bIns="0" rtlCol="0" anchor="t">
            <a:spAutoFit/>
          </a:bodyPr>
          <a:lstStyle/>
          <a:p>
            <a:pPr algn="l">
              <a:lnSpc>
                <a:spcPts val="707"/>
              </a:lnSpc>
            </a:pPr>
            <a:r>
              <a:rPr lang="en-US" sz="707" dirty="0">
                <a:solidFill>
                  <a:srgbClr val="231F20"/>
                </a:solidFill>
                <a:latin typeface="Avenir Bold"/>
              </a:rPr>
              <a:t>Article L. 3221-1 du Code du Travail</a:t>
            </a:r>
            <a:r>
              <a:rPr lang="en-US" sz="707" dirty="0">
                <a:solidFill>
                  <a:srgbClr val="000000"/>
                </a:solidFill>
                <a:latin typeface="Avenir Bold"/>
              </a:rPr>
              <a:t> </a:t>
            </a:r>
          </a:p>
          <a:p>
            <a:pPr algn="just"/>
            <a:r>
              <a:rPr lang="en-US" sz="707" spc="5" dirty="0">
                <a:solidFill>
                  <a:srgbClr val="231F20"/>
                </a:solidFill>
                <a:latin typeface="Avenir"/>
              </a:rPr>
              <a:t>Les dispositions des articles L. 3221-2 à L. 3221-7 </a:t>
            </a:r>
            <a:r>
              <a:rPr lang="en-US" sz="707" spc="5" dirty="0" err="1">
                <a:solidFill>
                  <a:srgbClr val="231F20"/>
                </a:solidFill>
                <a:latin typeface="Avenir"/>
              </a:rPr>
              <a:t>sont</a:t>
            </a:r>
            <a:r>
              <a:rPr lang="en-US" sz="707" spc="5" dirty="0">
                <a:solidFill>
                  <a:srgbClr val="231F20"/>
                </a:solidFill>
                <a:latin typeface="Avenir"/>
              </a:rPr>
              <a:t> </a:t>
            </a:r>
            <a:r>
              <a:rPr lang="en-US" sz="707" spc="5" dirty="0" err="1">
                <a:solidFill>
                  <a:srgbClr val="231F20"/>
                </a:solidFill>
                <a:latin typeface="Avenir"/>
              </a:rPr>
              <a:t>applicables</a:t>
            </a:r>
            <a:r>
              <a:rPr lang="en-US" sz="707" spc="5" dirty="0">
                <a:solidFill>
                  <a:srgbClr val="231F20"/>
                </a:solidFill>
                <a:latin typeface="Avenir"/>
              </a:rPr>
              <a:t>, </a:t>
            </a:r>
            <a:r>
              <a:rPr lang="en-US" sz="707" spc="5" dirty="0" err="1">
                <a:solidFill>
                  <a:srgbClr val="231F20"/>
                </a:solidFill>
                <a:latin typeface="Avenir"/>
              </a:rPr>
              <a:t>outre</a:t>
            </a:r>
            <a:r>
              <a:rPr lang="en-US" sz="707" spc="5" dirty="0">
                <a:solidFill>
                  <a:srgbClr val="231F20"/>
                </a:solidFill>
                <a:latin typeface="Avenir"/>
              </a:rPr>
              <a:t> aux </a:t>
            </a:r>
            <a:r>
              <a:rPr lang="en-US" sz="707" spc="5" dirty="0" err="1">
                <a:solidFill>
                  <a:srgbClr val="231F20"/>
                </a:solidFill>
                <a:latin typeface="Avenir"/>
              </a:rPr>
              <a:t>employeurs</a:t>
            </a:r>
            <a:r>
              <a:rPr lang="en-US" sz="707" spc="5" dirty="0">
                <a:solidFill>
                  <a:srgbClr val="231F20"/>
                </a:solidFill>
                <a:latin typeface="Avenir"/>
              </a:rPr>
              <a:t> et </a:t>
            </a:r>
            <a:r>
              <a:rPr lang="en-US" sz="707" spc="5" dirty="0" err="1">
                <a:solidFill>
                  <a:srgbClr val="231F20"/>
                </a:solidFill>
                <a:latin typeface="Avenir"/>
              </a:rPr>
              <a:t>salariés</a:t>
            </a:r>
            <a:r>
              <a:rPr lang="en-US" sz="707" spc="5" dirty="0">
                <a:solidFill>
                  <a:srgbClr val="231F20"/>
                </a:solidFill>
                <a:latin typeface="Avenir"/>
              </a:rPr>
              <a:t> </a:t>
            </a:r>
            <a:r>
              <a:rPr lang="en-US" sz="707" spc="5" dirty="0" err="1">
                <a:solidFill>
                  <a:srgbClr val="231F20"/>
                </a:solidFill>
                <a:latin typeface="Avenir"/>
              </a:rPr>
              <a:t>mentionnés</a:t>
            </a:r>
            <a:r>
              <a:rPr lang="en-US" sz="707" spc="5" dirty="0">
                <a:solidFill>
                  <a:srgbClr val="231F20"/>
                </a:solidFill>
                <a:latin typeface="Avenir"/>
              </a:rPr>
              <a:t> à </a:t>
            </a:r>
            <a:r>
              <a:rPr lang="en-US" sz="707" spc="5" dirty="0" err="1">
                <a:solidFill>
                  <a:srgbClr val="231F20"/>
                </a:solidFill>
                <a:latin typeface="Avenir"/>
              </a:rPr>
              <a:t>l’article</a:t>
            </a:r>
            <a:r>
              <a:rPr lang="en-US" sz="707" spc="5" dirty="0">
                <a:solidFill>
                  <a:srgbClr val="231F20"/>
                </a:solidFill>
                <a:latin typeface="Avenir"/>
              </a:rPr>
              <a:t> L. 3211-1, à </a:t>
            </a:r>
            <a:r>
              <a:rPr lang="en-US" sz="707" spc="5" dirty="0" err="1">
                <a:solidFill>
                  <a:srgbClr val="231F20"/>
                </a:solidFill>
                <a:latin typeface="Avenir"/>
              </a:rPr>
              <a:t>ceux</a:t>
            </a:r>
            <a:r>
              <a:rPr lang="en-US" sz="707" spc="5" dirty="0">
                <a:solidFill>
                  <a:srgbClr val="231F20"/>
                </a:solidFill>
                <a:latin typeface="Avenir"/>
              </a:rPr>
              <a:t> non </a:t>
            </a:r>
            <a:r>
              <a:rPr lang="en-US" sz="707" spc="5" dirty="0" err="1">
                <a:solidFill>
                  <a:srgbClr val="231F20"/>
                </a:solidFill>
                <a:latin typeface="Avenir"/>
              </a:rPr>
              <a:t>régis</a:t>
            </a:r>
            <a:r>
              <a:rPr lang="en-US" sz="707" spc="5" dirty="0">
                <a:solidFill>
                  <a:srgbClr val="231F20"/>
                </a:solidFill>
                <a:latin typeface="Avenir"/>
              </a:rPr>
              <a:t> par le code du travail, et </a:t>
            </a:r>
            <a:r>
              <a:rPr lang="en-US" sz="707" spc="5" dirty="0" err="1">
                <a:solidFill>
                  <a:srgbClr val="231F20"/>
                </a:solidFill>
                <a:latin typeface="Avenir"/>
              </a:rPr>
              <a:t>notamment</a:t>
            </a:r>
            <a:r>
              <a:rPr lang="en-US" sz="707" spc="5" dirty="0">
                <a:solidFill>
                  <a:srgbClr val="231F20"/>
                </a:solidFill>
                <a:latin typeface="Avenir"/>
              </a:rPr>
              <a:t>, aux agents de droit public.</a:t>
            </a:r>
          </a:p>
          <a:p>
            <a:pPr algn="l"/>
            <a:r>
              <a:rPr lang="en-US" sz="707" dirty="0">
                <a:solidFill>
                  <a:srgbClr val="231F20"/>
                </a:solidFill>
                <a:latin typeface="Avenir Bold"/>
              </a:rPr>
              <a:t>Article L. 3221-2 du Code du Travail</a:t>
            </a:r>
          </a:p>
          <a:p>
            <a:pPr algn="l"/>
            <a:r>
              <a:rPr lang="en-US" sz="707" dirty="0">
                <a:solidFill>
                  <a:srgbClr val="000000"/>
                </a:solidFill>
                <a:latin typeface="Avenir"/>
              </a:rPr>
              <a:t>Tout </a:t>
            </a:r>
            <a:r>
              <a:rPr lang="en-US" sz="707" dirty="0" err="1">
                <a:solidFill>
                  <a:srgbClr val="000000"/>
                </a:solidFill>
                <a:latin typeface="Avenir"/>
              </a:rPr>
              <a:t>employeur</a:t>
            </a:r>
            <a:r>
              <a:rPr lang="en-US" sz="707" dirty="0">
                <a:solidFill>
                  <a:srgbClr val="000000"/>
                </a:solidFill>
                <a:latin typeface="Avenir"/>
              </a:rPr>
              <a:t> assure, pour un </a:t>
            </a:r>
            <a:r>
              <a:rPr lang="en-US" sz="707" dirty="0" err="1">
                <a:solidFill>
                  <a:srgbClr val="000000"/>
                </a:solidFill>
                <a:latin typeface="Avenir"/>
              </a:rPr>
              <a:t>même</a:t>
            </a:r>
            <a:r>
              <a:rPr lang="en-US" sz="707" dirty="0">
                <a:solidFill>
                  <a:srgbClr val="000000"/>
                </a:solidFill>
                <a:latin typeface="Avenir"/>
              </a:rPr>
              <a:t> travail </a:t>
            </a:r>
            <a:r>
              <a:rPr lang="en-US" sz="707" dirty="0" err="1">
                <a:solidFill>
                  <a:srgbClr val="000000"/>
                </a:solidFill>
                <a:latin typeface="Avenir"/>
              </a:rPr>
              <a:t>ou</a:t>
            </a:r>
            <a:r>
              <a:rPr lang="en-US" sz="707" dirty="0">
                <a:solidFill>
                  <a:srgbClr val="000000"/>
                </a:solidFill>
                <a:latin typeface="Avenir"/>
              </a:rPr>
              <a:t> pour un travail de </a:t>
            </a:r>
            <a:r>
              <a:rPr lang="en-US" sz="707" dirty="0" err="1">
                <a:solidFill>
                  <a:srgbClr val="000000"/>
                </a:solidFill>
                <a:latin typeface="Avenir"/>
              </a:rPr>
              <a:t>valeur</a:t>
            </a:r>
            <a:r>
              <a:rPr lang="en-US" sz="707" dirty="0">
                <a:solidFill>
                  <a:srgbClr val="000000"/>
                </a:solidFill>
                <a:latin typeface="Avenir"/>
              </a:rPr>
              <a:t> </a:t>
            </a:r>
            <a:r>
              <a:rPr lang="en-US" sz="707" dirty="0" err="1">
                <a:solidFill>
                  <a:srgbClr val="000000"/>
                </a:solidFill>
                <a:latin typeface="Avenir"/>
              </a:rPr>
              <a:t>égale</a:t>
            </a:r>
            <a:r>
              <a:rPr lang="en-US" sz="707" dirty="0">
                <a:solidFill>
                  <a:srgbClr val="000000"/>
                </a:solidFill>
                <a:latin typeface="Avenir"/>
              </a:rPr>
              <a:t>, </a:t>
            </a:r>
            <a:r>
              <a:rPr lang="en-US" sz="707" dirty="0" err="1">
                <a:solidFill>
                  <a:srgbClr val="000000"/>
                </a:solidFill>
                <a:latin typeface="Avenir"/>
              </a:rPr>
              <a:t>l’égalité</a:t>
            </a:r>
            <a:r>
              <a:rPr lang="en-US" sz="707" dirty="0">
                <a:solidFill>
                  <a:srgbClr val="000000"/>
                </a:solidFill>
                <a:latin typeface="Avenir"/>
              </a:rPr>
              <a:t> de </a:t>
            </a:r>
            <a:r>
              <a:rPr lang="en-US" sz="707" dirty="0" err="1">
                <a:solidFill>
                  <a:srgbClr val="000000"/>
                </a:solidFill>
                <a:latin typeface="Avenir"/>
              </a:rPr>
              <a:t>rémunération</a:t>
            </a:r>
            <a:r>
              <a:rPr lang="en-US" sz="707" dirty="0">
                <a:solidFill>
                  <a:srgbClr val="000000"/>
                </a:solidFill>
                <a:latin typeface="Avenir"/>
              </a:rPr>
              <a:t> entre les femmes et les hommes. </a:t>
            </a:r>
          </a:p>
          <a:p>
            <a:pPr algn="l"/>
            <a:r>
              <a:rPr lang="en-US" sz="707" dirty="0">
                <a:solidFill>
                  <a:srgbClr val="000000"/>
                </a:solidFill>
                <a:latin typeface="Avenir Bold"/>
              </a:rPr>
              <a:t>Article L. 3221-3 du Code du Travail </a:t>
            </a:r>
          </a:p>
          <a:p>
            <a:pPr algn="l"/>
            <a:r>
              <a:rPr lang="en-US" sz="707" spc="-4" dirty="0" err="1">
                <a:solidFill>
                  <a:srgbClr val="000000"/>
                </a:solidFill>
                <a:latin typeface="Avenir"/>
              </a:rPr>
              <a:t>Constitue</a:t>
            </a:r>
            <a:r>
              <a:rPr lang="en-US" sz="707" spc="-4" dirty="0">
                <a:solidFill>
                  <a:srgbClr val="000000"/>
                </a:solidFill>
                <a:latin typeface="Avenir"/>
              </a:rPr>
              <a:t> </a:t>
            </a:r>
            <a:r>
              <a:rPr lang="en-US" sz="707" spc="-4" dirty="0" err="1">
                <a:solidFill>
                  <a:srgbClr val="000000"/>
                </a:solidFill>
                <a:latin typeface="Avenir"/>
              </a:rPr>
              <a:t>une</a:t>
            </a:r>
            <a:r>
              <a:rPr lang="en-US" sz="707" spc="-4" dirty="0">
                <a:solidFill>
                  <a:srgbClr val="000000"/>
                </a:solidFill>
                <a:latin typeface="Avenir"/>
              </a:rPr>
              <a:t> </a:t>
            </a:r>
            <a:r>
              <a:rPr lang="en-US" sz="707" spc="-4" dirty="0" err="1">
                <a:solidFill>
                  <a:srgbClr val="000000"/>
                </a:solidFill>
                <a:latin typeface="Avenir"/>
              </a:rPr>
              <a:t>rémunération</a:t>
            </a:r>
            <a:r>
              <a:rPr lang="en-US" sz="707" spc="-4" dirty="0">
                <a:solidFill>
                  <a:srgbClr val="000000"/>
                </a:solidFill>
                <a:latin typeface="Avenir"/>
              </a:rPr>
              <a:t> au </a:t>
            </a:r>
            <a:r>
              <a:rPr lang="en-US" sz="707" spc="-4" dirty="0" err="1">
                <a:solidFill>
                  <a:srgbClr val="000000"/>
                </a:solidFill>
                <a:latin typeface="Avenir"/>
              </a:rPr>
              <a:t>sens</a:t>
            </a:r>
            <a:r>
              <a:rPr lang="en-US" sz="707" spc="-4" dirty="0">
                <a:solidFill>
                  <a:srgbClr val="000000"/>
                </a:solidFill>
                <a:latin typeface="Avenir"/>
              </a:rPr>
              <a:t> du </a:t>
            </a:r>
            <a:r>
              <a:rPr lang="en-US" sz="707" spc="-4" dirty="0" err="1">
                <a:solidFill>
                  <a:srgbClr val="000000"/>
                </a:solidFill>
                <a:latin typeface="Avenir"/>
              </a:rPr>
              <a:t>présent</a:t>
            </a:r>
            <a:r>
              <a:rPr lang="en-US" sz="707" spc="-4" dirty="0">
                <a:solidFill>
                  <a:srgbClr val="000000"/>
                </a:solidFill>
                <a:latin typeface="Avenir"/>
              </a:rPr>
              <a:t> </a:t>
            </a:r>
            <a:r>
              <a:rPr lang="en-US" sz="707" spc="-4" dirty="0" err="1">
                <a:solidFill>
                  <a:srgbClr val="000000"/>
                </a:solidFill>
                <a:latin typeface="Avenir"/>
              </a:rPr>
              <a:t>chapitre</a:t>
            </a:r>
            <a:r>
              <a:rPr lang="en-US" sz="707" spc="-4" dirty="0">
                <a:solidFill>
                  <a:srgbClr val="000000"/>
                </a:solidFill>
                <a:latin typeface="Avenir"/>
              </a:rPr>
              <a:t>, le </a:t>
            </a:r>
            <a:r>
              <a:rPr lang="en-US" sz="707" spc="-4" dirty="0" err="1">
                <a:solidFill>
                  <a:srgbClr val="000000"/>
                </a:solidFill>
                <a:latin typeface="Avenir"/>
              </a:rPr>
              <a:t>salaire</a:t>
            </a:r>
            <a:r>
              <a:rPr lang="en-US" sz="707" spc="-4" dirty="0">
                <a:solidFill>
                  <a:srgbClr val="000000"/>
                </a:solidFill>
                <a:latin typeface="Avenir"/>
              </a:rPr>
              <a:t> </a:t>
            </a:r>
            <a:r>
              <a:rPr lang="en-US" sz="707" spc="-4" dirty="0" err="1">
                <a:solidFill>
                  <a:srgbClr val="000000"/>
                </a:solidFill>
                <a:latin typeface="Avenir"/>
              </a:rPr>
              <a:t>ou</a:t>
            </a:r>
            <a:r>
              <a:rPr lang="en-US" sz="707" spc="-4" dirty="0">
                <a:solidFill>
                  <a:srgbClr val="000000"/>
                </a:solidFill>
                <a:latin typeface="Avenir"/>
              </a:rPr>
              <a:t> </a:t>
            </a:r>
            <a:r>
              <a:rPr lang="en-US" sz="707" spc="-4" dirty="0" err="1">
                <a:solidFill>
                  <a:srgbClr val="000000"/>
                </a:solidFill>
                <a:latin typeface="Avenir"/>
              </a:rPr>
              <a:t>traitement</a:t>
            </a:r>
            <a:r>
              <a:rPr lang="en-US" sz="707" spc="-4" dirty="0">
                <a:solidFill>
                  <a:srgbClr val="000000"/>
                </a:solidFill>
                <a:latin typeface="Avenir"/>
              </a:rPr>
              <a:t> ordinaire de base </a:t>
            </a:r>
            <a:r>
              <a:rPr lang="en-US" sz="707" spc="-4" dirty="0" err="1">
                <a:solidFill>
                  <a:srgbClr val="000000"/>
                </a:solidFill>
                <a:latin typeface="Avenir"/>
              </a:rPr>
              <a:t>ou</a:t>
            </a:r>
            <a:r>
              <a:rPr lang="en-US" sz="707" spc="-4" dirty="0">
                <a:solidFill>
                  <a:srgbClr val="000000"/>
                </a:solidFill>
                <a:latin typeface="Avenir"/>
              </a:rPr>
              <a:t> minimum et </a:t>
            </a:r>
            <a:r>
              <a:rPr lang="en-US" sz="707" spc="-4" dirty="0" err="1">
                <a:solidFill>
                  <a:srgbClr val="000000"/>
                </a:solidFill>
                <a:latin typeface="Avenir"/>
              </a:rPr>
              <a:t>tous</a:t>
            </a:r>
            <a:r>
              <a:rPr lang="en-US" sz="707" spc="-4" dirty="0">
                <a:solidFill>
                  <a:srgbClr val="000000"/>
                </a:solidFill>
                <a:latin typeface="Avenir"/>
              </a:rPr>
              <a:t> les </a:t>
            </a:r>
            <a:r>
              <a:rPr lang="en-US" sz="707" spc="-4" dirty="0" err="1">
                <a:solidFill>
                  <a:srgbClr val="000000"/>
                </a:solidFill>
                <a:latin typeface="Avenir"/>
              </a:rPr>
              <a:t>autres</a:t>
            </a:r>
            <a:r>
              <a:rPr lang="en-US" sz="707" spc="-4" dirty="0">
                <a:solidFill>
                  <a:srgbClr val="000000"/>
                </a:solidFill>
                <a:latin typeface="Avenir"/>
              </a:rPr>
              <a:t> </a:t>
            </a:r>
            <a:r>
              <a:rPr lang="en-US" sz="707" spc="-4" dirty="0" err="1">
                <a:solidFill>
                  <a:srgbClr val="000000"/>
                </a:solidFill>
                <a:latin typeface="Avenir"/>
              </a:rPr>
              <a:t>avantages</a:t>
            </a:r>
            <a:r>
              <a:rPr lang="en-US" sz="707" spc="-4" dirty="0">
                <a:solidFill>
                  <a:srgbClr val="000000"/>
                </a:solidFill>
                <a:latin typeface="Avenir"/>
              </a:rPr>
              <a:t> et </a:t>
            </a:r>
            <a:r>
              <a:rPr lang="en-US" sz="707" spc="-4" dirty="0" err="1">
                <a:solidFill>
                  <a:srgbClr val="000000"/>
                </a:solidFill>
                <a:latin typeface="Avenir"/>
              </a:rPr>
              <a:t>accessoires</a:t>
            </a:r>
            <a:r>
              <a:rPr lang="en-US" sz="707" spc="-4" dirty="0">
                <a:solidFill>
                  <a:srgbClr val="000000"/>
                </a:solidFill>
                <a:latin typeface="Avenir"/>
              </a:rPr>
              <a:t> </a:t>
            </a:r>
            <a:r>
              <a:rPr lang="en-US" sz="707" spc="-4" dirty="0" err="1">
                <a:solidFill>
                  <a:srgbClr val="000000"/>
                </a:solidFill>
                <a:latin typeface="Avenir"/>
              </a:rPr>
              <a:t>payés</a:t>
            </a:r>
            <a:r>
              <a:rPr lang="en-US" sz="707" spc="-4" dirty="0">
                <a:solidFill>
                  <a:srgbClr val="000000"/>
                </a:solidFill>
                <a:latin typeface="Avenir"/>
              </a:rPr>
              <a:t>, </a:t>
            </a:r>
            <a:r>
              <a:rPr lang="en-US" sz="707" spc="-4" dirty="0" err="1">
                <a:solidFill>
                  <a:srgbClr val="000000"/>
                </a:solidFill>
                <a:latin typeface="Avenir"/>
              </a:rPr>
              <a:t>directement</a:t>
            </a:r>
            <a:r>
              <a:rPr lang="en-US" sz="707" spc="-4" dirty="0">
                <a:solidFill>
                  <a:srgbClr val="000000"/>
                </a:solidFill>
                <a:latin typeface="Avenir"/>
              </a:rPr>
              <a:t> </a:t>
            </a:r>
            <a:r>
              <a:rPr lang="en-US" sz="707" spc="-4" dirty="0" err="1">
                <a:solidFill>
                  <a:srgbClr val="000000"/>
                </a:solidFill>
                <a:latin typeface="Avenir"/>
              </a:rPr>
              <a:t>ou</a:t>
            </a:r>
            <a:r>
              <a:rPr lang="en-US" sz="707" spc="-4" dirty="0">
                <a:solidFill>
                  <a:srgbClr val="000000"/>
                </a:solidFill>
                <a:latin typeface="Avenir"/>
              </a:rPr>
              <a:t> </a:t>
            </a:r>
            <a:r>
              <a:rPr lang="en-US" sz="707" spc="-4" dirty="0" err="1">
                <a:solidFill>
                  <a:srgbClr val="000000"/>
                </a:solidFill>
                <a:latin typeface="Avenir"/>
              </a:rPr>
              <a:t>indirectement</a:t>
            </a:r>
            <a:r>
              <a:rPr lang="en-US" sz="707" spc="-4" dirty="0">
                <a:solidFill>
                  <a:srgbClr val="000000"/>
                </a:solidFill>
                <a:latin typeface="Avenir"/>
              </a:rPr>
              <a:t>, </a:t>
            </a:r>
            <a:r>
              <a:rPr lang="en-US" sz="707" spc="-4" dirty="0" err="1">
                <a:solidFill>
                  <a:srgbClr val="000000"/>
                </a:solidFill>
                <a:latin typeface="Avenir"/>
              </a:rPr>
              <a:t>en</a:t>
            </a:r>
            <a:r>
              <a:rPr lang="en-US" sz="707" spc="-4" dirty="0">
                <a:solidFill>
                  <a:srgbClr val="000000"/>
                </a:solidFill>
                <a:latin typeface="Avenir"/>
              </a:rPr>
              <a:t> </a:t>
            </a:r>
            <a:r>
              <a:rPr lang="en-US" sz="707" spc="-4" dirty="0" err="1">
                <a:solidFill>
                  <a:srgbClr val="000000"/>
                </a:solidFill>
                <a:latin typeface="Avenir"/>
              </a:rPr>
              <a:t>espèces</a:t>
            </a:r>
            <a:r>
              <a:rPr lang="en-US" sz="707" spc="-4" dirty="0">
                <a:solidFill>
                  <a:srgbClr val="000000"/>
                </a:solidFill>
                <a:latin typeface="Avenir"/>
              </a:rPr>
              <a:t> </a:t>
            </a:r>
            <a:r>
              <a:rPr lang="en-US" sz="707" spc="-4" dirty="0" err="1">
                <a:solidFill>
                  <a:srgbClr val="000000"/>
                </a:solidFill>
                <a:latin typeface="Avenir"/>
              </a:rPr>
              <a:t>ou</a:t>
            </a:r>
            <a:r>
              <a:rPr lang="en-US" sz="707" spc="-4" dirty="0">
                <a:solidFill>
                  <a:srgbClr val="000000"/>
                </a:solidFill>
                <a:latin typeface="Avenir"/>
              </a:rPr>
              <a:t> </a:t>
            </a:r>
            <a:r>
              <a:rPr lang="en-US" sz="707" spc="-4" dirty="0" err="1">
                <a:solidFill>
                  <a:srgbClr val="000000"/>
                </a:solidFill>
                <a:latin typeface="Avenir"/>
              </a:rPr>
              <a:t>en</a:t>
            </a:r>
            <a:r>
              <a:rPr lang="en-US" sz="707" spc="-4" dirty="0">
                <a:solidFill>
                  <a:srgbClr val="000000"/>
                </a:solidFill>
                <a:latin typeface="Avenir"/>
              </a:rPr>
              <a:t> nature, par </a:t>
            </a:r>
            <a:r>
              <a:rPr lang="en-US" sz="707" spc="-4" dirty="0" err="1">
                <a:solidFill>
                  <a:srgbClr val="000000"/>
                </a:solidFill>
                <a:latin typeface="Avenir"/>
              </a:rPr>
              <a:t>l’employeur</a:t>
            </a:r>
            <a:r>
              <a:rPr lang="en-US" sz="707" spc="-4" dirty="0">
                <a:solidFill>
                  <a:srgbClr val="000000"/>
                </a:solidFill>
                <a:latin typeface="Avenir"/>
              </a:rPr>
              <a:t> au </a:t>
            </a:r>
            <a:r>
              <a:rPr lang="en-US" sz="707" spc="-4" dirty="0" err="1">
                <a:solidFill>
                  <a:srgbClr val="000000"/>
                </a:solidFill>
                <a:latin typeface="Avenir"/>
              </a:rPr>
              <a:t>salarié</a:t>
            </a:r>
            <a:r>
              <a:rPr lang="en-US" sz="707" spc="-4" dirty="0">
                <a:solidFill>
                  <a:srgbClr val="000000"/>
                </a:solidFill>
                <a:latin typeface="Avenir"/>
              </a:rPr>
              <a:t> </a:t>
            </a:r>
            <a:r>
              <a:rPr lang="en-US" sz="707" spc="-4" dirty="0" err="1">
                <a:solidFill>
                  <a:srgbClr val="000000"/>
                </a:solidFill>
                <a:latin typeface="Avenir"/>
              </a:rPr>
              <a:t>en</a:t>
            </a:r>
            <a:r>
              <a:rPr lang="en-US" sz="707" spc="-4" dirty="0">
                <a:solidFill>
                  <a:srgbClr val="000000"/>
                </a:solidFill>
                <a:latin typeface="Avenir"/>
              </a:rPr>
              <a:t> raison de </a:t>
            </a:r>
            <a:r>
              <a:rPr lang="en-US" sz="707" spc="-4" dirty="0" err="1">
                <a:solidFill>
                  <a:srgbClr val="000000"/>
                </a:solidFill>
                <a:latin typeface="Avenir"/>
              </a:rPr>
              <a:t>l’emploi</a:t>
            </a:r>
            <a:r>
              <a:rPr lang="en-US" sz="707" spc="-4" dirty="0">
                <a:solidFill>
                  <a:srgbClr val="000000"/>
                </a:solidFill>
                <a:latin typeface="Avenir"/>
              </a:rPr>
              <a:t> de </a:t>
            </a:r>
            <a:r>
              <a:rPr lang="en-US" sz="707" spc="-4" dirty="0" err="1">
                <a:solidFill>
                  <a:srgbClr val="000000"/>
                </a:solidFill>
                <a:latin typeface="Avenir"/>
              </a:rPr>
              <a:t>ce</a:t>
            </a:r>
            <a:r>
              <a:rPr lang="en-US" sz="707" spc="-4" dirty="0">
                <a:solidFill>
                  <a:srgbClr val="000000"/>
                </a:solidFill>
                <a:latin typeface="Avenir"/>
              </a:rPr>
              <a:t> dernier. </a:t>
            </a:r>
          </a:p>
          <a:p>
            <a:pPr algn="l"/>
            <a:r>
              <a:rPr lang="en-US" sz="707" dirty="0">
                <a:solidFill>
                  <a:srgbClr val="000000"/>
                </a:solidFill>
                <a:latin typeface="Avenir Bold"/>
              </a:rPr>
              <a:t>Article L. 3221-4 du Code du Travail </a:t>
            </a:r>
          </a:p>
          <a:p>
            <a:pPr algn="l"/>
            <a:r>
              <a:rPr lang="en-US" sz="707" spc="2" dirty="0" err="1">
                <a:solidFill>
                  <a:srgbClr val="000000"/>
                </a:solidFill>
                <a:latin typeface="Avenir"/>
              </a:rPr>
              <a:t>Sont</a:t>
            </a:r>
            <a:r>
              <a:rPr lang="en-US" sz="707" spc="2" dirty="0">
                <a:solidFill>
                  <a:srgbClr val="000000"/>
                </a:solidFill>
                <a:latin typeface="Avenir"/>
              </a:rPr>
              <a:t> </a:t>
            </a:r>
            <a:r>
              <a:rPr lang="en-US" sz="707" spc="2" dirty="0" err="1">
                <a:solidFill>
                  <a:srgbClr val="000000"/>
                </a:solidFill>
                <a:latin typeface="Avenir"/>
              </a:rPr>
              <a:t>considérés</a:t>
            </a:r>
            <a:r>
              <a:rPr lang="en-US" sz="707" spc="2" dirty="0">
                <a:solidFill>
                  <a:srgbClr val="000000"/>
                </a:solidFill>
                <a:latin typeface="Avenir"/>
              </a:rPr>
              <a:t> </a:t>
            </a:r>
            <a:r>
              <a:rPr lang="en-US" sz="707" spc="2" dirty="0" err="1">
                <a:solidFill>
                  <a:srgbClr val="000000"/>
                </a:solidFill>
                <a:latin typeface="Avenir"/>
              </a:rPr>
              <a:t>comme</a:t>
            </a:r>
            <a:r>
              <a:rPr lang="en-US" sz="707" spc="2" dirty="0">
                <a:solidFill>
                  <a:srgbClr val="000000"/>
                </a:solidFill>
                <a:latin typeface="Avenir"/>
              </a:rPr>
              <a:t> </a:t>
            </a:r>
            <a:r>
              <a:rPr lang="en-US" sz="707" spc="2" dirty="0" err="1">
                <a:solidFill>
                  <a:srgbClr val="000000"/>
                </a:solidFill>
                <a:latin typeface="Avenir"/>
              </a:rPr>
              <a:t>ayant</a:t>
            </a:r>
            <a:r>
              <a:rPr lang="en-US" sz="707" spc="2" dirty="0">
                <a:solidFill>
                  <a:srgbClr val="000000"/>
                </a:solidFill>
                <a:latin typeface="Avenir"/>
              </a:rPr>
              <a:t> </a:t>
            </a:r>
            <a:r>
              <a:rPr lang="en-US" sz="707" spc="2" dirty="0" err="1">
                <a:solidFill>
                  <a:srgbClr val="000000"/>
                </a:solidFill>
                <a:latin typeface="Avenir"/>
              </a:rPr>
              <a:t>une</a:t>
            </a:r>
            <a:r>
              <a:rPr lang="en-US" sz="707" spc="2" dirty="0">
                <a:solidFill>
                  <a:srgbClr val="000000"/>
                </a:solidFill>
                <a:latin typeface="Avenir"/>
              </a:rPr>
              <a:t> </a:t>
            </a:r>
            <a:r>
              <a:rPr lang="en-US" sz="707" spc="2" dirty="0" err="1">
                <a:solidFill>
                  <a:srgbClr val="000000"/>
                </a:solidFill>
                <a:latin typeface="Avenir"/>
              </a:rPr>
              <a:t>valeur</a:t>
            </a:r>
            <a:r>
              <a:rPr lang="en-US" sz="707" spc="2" dirty="0">
                <a:solidFill>
                  <a:srgbClr val="000000"/>
                </a:solidFill>
                <a:latin typeface="Avenir"/>
              </a:rPr>
              <a:t> </a:t>
            </a:r>
            <a:r>
              <a:rPr lang="en-US" sz="707" spc="2" dirty="0" err="1">
                <a:solidFill>
                  <a:srgbClr val="000000"/>
                </a:solidFill>
                <a:latin typeface="Avenir"/>
              </a:rPr>
              <a:t>égale</a:t>
            </a:r>
            <a:r>
              <a:rPr lang="en-US" sz="707" spc="2" dirty="0">
                <a:solidFill>
                  <a:srgbClr val="000000"/>
                </a:solidFill>
                <a:latin typeface="Avenir"/>
              </a:rPr>
              <a:t>, les travaux qui exigent des </a:t>
            </a:r>
            <a:r>
              <a:rPr lang="en-US" sz="707" spc="2" dirty="0" err="1">
                <a:solidFill>
                  <a:srgbClr val="000000"/>
                </a:solidFill>
                <a:latin typeface="Avenir"/>
              </a:rPr>
              <a:t>salariés</a:t>
            </a:r>
            <a:r>
              <a:rPr lang="en-US" sz="707" spc="2" dirty="0">
                <a:solidFill>
                  <a:srgbClr val="000000"/>
                </a:solidFill>
                <a:latin typeface="Avenir"/>
              </a:rPr>
              <a:t> un ensemble comparable de </a:t>
            </a:r>
            <a:r>
              <a:rPr lang="en-US" sz="707" spc="2" dirty="0" err="1">
                <a:solidFill>
                  <a:srgbClr val="000000"/>
                </a:solidFill>
                <a:latin typeface="Avenir"/>
              </a:rPr>
              <a:t>connaissances</a:t>
            </a:r>
            <a:r>
              <a:rPr lang="en-US" sz="707" spc="2" dirty="0">
                <a:solidFill>
                  <a:srgbClr val="000000"/>
                </a:solidFill>
                <a:latin typeface="Avenir"/>
              </a:rPr>
              <a:t> </a:t>
            </a:r>
            <a:r>
              <a:rPr lang="en-US" sz="707" spc="2" dirty="0" err="1">
                <a:solidFill>
                  <a:srgbClr val="000000"/>
                </a:solidFill>
                <a:latin typeface="Avenir"/>
              </a:rPr>
              <a:t>professionnelles</a:t>
            </a:r>
            <a:r>
              <a:rPr lang="en-US" sz="707" spc="2" dirty="0">
                <a:solidFill>
                  <a:srgbClr val="000000"/>
                </a:solidFill>
                <a:latin typeface="Avenir"/>
              </a:rPr>
              <a:t> </a:t>
            </a:r>
            <a:r>
              <a:rPr lang="en-US" sz="707" spc="2" dirty="0" err="1">
                <a:solidFill>
                  <a:srgbClr val="000000"/>
                </a:solidFill>
                <a:latin typeface="Avenir"/>
              </a:rPr>
              <a:t>consacrées</a:t>
            </a:r>
            <a:r>
              <a:rPr lang="en-US" sz="707" spc="2" dirty="0">
                <a:solidFill>
                  <a:srgbClr val="000000"/>
                </a:solidFill>
                <a:latin typeface="Avenir"/>
              </a:rPr>
              <a:t> par un </a:t>
            </a:r>
            <a:r>
              <a:rPr lang="en-US" sz="707" spc="2" dirty="0" err="1">
                <a:solidFill>
                  <a:srgbClr val="000000"/>
                </a:solidFill>
                <a:latin typeface="Avenir"/>
              </a:rPr>
              <a:t>titre</a:t>
            </a:r>
            <a:r>
              <a:rPr lang="en-US" sz="707" spc="2" dirty="0">
                <a:solidFill>
                  <a:srgbClr val="000000"/>
                </a:solidFill>
                <a:latin typeface="Avenir"/>
              </a:rPr>
              <a:t>, un </a:t>
            </a:r>
            <a:r>
              <a:rPr lang="en-US" sz="707" spc="2" dirty="0" err="1">
                <a:solidFill>
                  <a:srgbClr val="000000"/>
                </a:solidFill>
                <a:latin typeface="Avenir"/>
              </a:rPr>
              <a:t>diplôme</a:t>
            </a:r>
            <a:r>
              <a:rPr lang="en-US" sz="707" spc="2" dirty="0">
                <a:solidFill>
                  <a:srgbClr val="000000"/>
                </a:solidFill>
                <a:latin typeface="Avenir"/>
              </a:rPr>
              <a:t> </a:t>
            </a:r>
            <a:r>
              <a:rPr lang="en-US" sz="707" spc="2" dirty="0" err="1">
                <a:solidFill>
                  <a:srgbClr val="000000"/>
                </a:solidFill>
                <a:latin typeface="Avenir"/>
              </a:rPr>
              <a:t>ou</a:t>
            </a:r>
            <a:r>
              <a:rPr lang="en-US" sz="707" spc="2" dirty="0">
                <a:solidFill>
                  <a:srgbClr val="000000"/>
                </a:solidFill>
                <a:latin typeface="Avenir"/>
              </a:rPr>
              <a:t> </a:t>
            </a:r>
            <a:r>
              <a:rPr lang="en-US" sz="707" spc="2" dirty="0" err="1">
                <a:solidFill>
                  <a:srgbClr val="000000"/>
                </a:solidFill>
                <a:latin typeface="Avenir"/>
              </a:rPr>
              <a:t>une</a:t>
            </a:r>
            <a:r>
              <a:rPr lang="en-US" sz="707" spc="2" dirty="0">
                <a:solidFill>
                  <a:srgbClr val="000000"/>
                </a:solidFill>
                <a:latin typeface="Avenir"/>
              </a:rPr>
              <a:t> pratique </a:t>
            </a:r>
            <a:r>
              <a:rPr lang="en-US" sz="707" spc="2" dirty="0" err="1">
                <a:solidFill>
                  <a:srgbClr val="000000"/>
                </a:solidFill>
                <a:latin typeface="Avenir"/>
              </a:rPr>
              <a:t>professionnelle</a:t>
            </a:r>
            <a:r>
              <a:rPr lang="en-US" sz="707" spc="2" dirty="0">
                <a:solidFill>
                  <a:srgbClr val="000000"/>
                </a:solidFill>
                <a:latin typeface="Avenir"/>
              </a:rPr>
              <a:t>, de </a:t>
            </a:r>
            <a:r>
              <a:rPr lang="en-US" sz="707" spc="2" dirty="0" err="1">
                <a:solidFill>
                  <a:srgbClr val="000000"/>
                </a:solidFill>
                <a:latin typeface="Avenir"/>
              </a:rPr>
              <a:t>capacités</a:t>
            </a:r>
            <a:r>
              <a:rPr lang="en-US" sz="707" spc="2" dirty="0">
                <a:solidFill>
                  <a:srgbClr val="000000"/>
                </a:solidFill>
                <a:latin typeface="Avenir"/>
              </a:rPr>
              <a:t> </a:t>
            </a:r>
            <a:r>
              <a:rPr lang="en-US" sz="707" spc="2" dirty="0" err="1">
                <a:solidFill>
                  <a:srgbClr val="000000"/>
                </a:solidFill>
                <a:latin typeface="Avenir"/>
              </a:rPr>
              <a:t>découlant</a:t>
            </a:r>
            <a:r>
              <a:rPr lang="en-US" sz="707" spc="2" dirty="0">
                <a:solidFill>
                  <a:srgbClr val="000000"/>
                </a:solidFill>
                <a:latin typeface="Avenir"/>
              </a:rPr>
              <a:t> de </a:t>
            </a:r>
            <a:r>
              <a:rPr lang="en-US" sz="707" spc="2" dirty="0" err="1">
                <a:solidFill>
                  <a:srgbClr val="000000"/>
                </a:solidFill>
                <a:latin typeface="Avenir"/>
              </a:rPr>
              <a:t>l’expérience</a:t>
            </a:r>
            <a:r>
              <a:rPr lang="en-US" sz="707" spc="2" dirty="0">
                <a:solidFill>
                  <a:srgbClr val="000000"/>
                </a:solidFill>
                <a:latin typeface="Avenir"/>
              </a:rPr>
              <a:t> </a:t>
            </a:r>
            <a:r>
              <a:rPr lang="en-US" sz="707" spc="2" dirty="0" err="1">
                <a:solidFill>
                  <a:srgbClr val="000000"/>
                </a:solidFill>
                <a:latin typeface="Avenir"/>
              </a:rPr>
              <a:t>acquise</a:t>
            </a:r>
            <a:r>
              <a:rPr lang="en-US" sz="707" spc="2" dirty="0">
                <a:solidFill>
                  <a:srgbClr val="000000"/>
                </a:solidFill>
                <a:latin typeface="Avenir"/>
              </a:rPr>
              <a:t>, de </a:t>
            </a:r>
            <a:r>
              <a:rPr lang="en-US" sz="707" spc="2" dirty="0" err="1">
                <a:solidFill>
                  <a:srgbClr val="000000"/>
                </a:solidFill>
                <a:latin typeface="Avenir"/>
              </a:rPr>
              <a:t>responsabilités</a:t>
            </a:r>
            <a:r>
              <a:rPr lang="en-US" sz="707" spc="2" dirty="0">
                <a:solidFill>
                  <a:srgbClr val="000000"/>
                </a:solidFill>
                <a:latin typeface="Avenir"/>
              </a:rPr>
              <a:t> et de charge physique et </a:t>
            </a:r>
            <a:r>
              <a:rPr lang="en-US" sz="707" spc="2" dirty="0" err="1">
                <a:solidFill>
                  <a:srgbClr val="000000"/>
                </a:solidFill>
                <a:latin typeface="Avenir"/>
              </a:rPr>
              <a:t>nerveuse</a:t>
            </a:r>
            <a:r>
              <a:rPr lang="en-US" sz="707" spc="2" dirty="0">
                <a:solidFill>
                  <a:srgbClr val="000000"/>
                </a:solidFill>
                <a:latin typeface="Avenir"/>
              </a:rPr>
              <a:t>.</a:t>
            </a:r>
          </a:p>
        </p:txBody>
      </p:sp>
      <p:sp>
        <p:nvSpPr>
          <p:cNvPr id="156" name="TextBox 156"/>
          <p:cNvSpPr txBox="1"/>
          <p:nvPr/>
        </p:nvSpPr>
        <p:spPr>
          <a:xfrm>
            <a:off x="9967338" y="3501028"/>
            <a:ext cx="2443869" cy="1838752"/>
          </a:xfrm>
          <a:prstGeom prst="rect">
            <a:avLst/>
          </a:prstGeom>
        </p:spPr>
        <p:txBody>
          <a:bodyPr lIns="0" tIns="0" rIns="0" bIns="0" rtlCol="0" anchor="t">
            <a:spAutoFit/>
          </a:bodyPr>
          <a:lstStyle/>
          <a:p>
            <a:pPr algn="just">
              <a:lnSpc>
                <a:spcPts val="835"/>
              </a:lnSpc>
            </a:pPr>
            <a:r>
              <a:rPr lang="en-US" sz="707" dirty="0">
                <a:solidFill>
                  <a:srgbClr val="231F20"/>
                </a:solidFill>
                <a:latin typeface="Avenir Bold"/>
              </a:rPr>
              <a:t>Article L. 3221-5 du Code du Travail</a:t>
            </a:r>
            <a:r>
              <a:rPr lang="en-US" sz="707" dirty="0">
                <a:solidFill>
                  <a:srgbClr val="000000"/>
                </a:solidFill>
                <a:latin typeface="Avenir Bold"/>
              </a:rPr>
              <a:t> </a:t>
            </a:r>
          </a:p>
          <a:p>
            <a:pPr algn="just">
              <a:lnSpc>
                <a:spcPts val="707"/>
              </a:lnSpc>
            </a:pPr>
            <a:r>
              <a:rPr lang="en-US" sz="707" spc="-2" dirty="0">
                <a:solidFill>
                  <a:srgbClr val="231F20"/>
                </a:solidFill>
                <a:latin typeface="Avenir"/>
              </a:rPr>
              <a:t>Les </a:t>
            </a:r>
            <a:r>
              <a:rPr lang="en-US" sz="707" spc="-2" dirty="0" err="1">
                <a:solidFill>
                  <a:srgbClr val="231F20"/>
                </a:solidFill>
                <a:latin typeface="Avenir"/>
              </a:rPr>
              <a:t>disparités</a:t>
            </a:r>
            <a:r>
              <a:rPr lang="en-US" sz="707" spc="-2" dirty="0">
                <a:solidFill>
                  <a:srgbClr val="231F20"/>
                </a:solidFill>
                <a:latin typeface="Avenir"/>
              </a:rPr>
              <a:t> de </a:t>
            </a:r>
            <a:r>
              <a:rPr lang="en-US" sz="707" spc="-2" dirty="0" err="1">
                <a:solidFill>
                  <a:srgbClr val="231F20"/>
                </a:solidFill>
                <a:latin typeface="Avenir"/>
              </a:rPr>
              <a:t>rémunération</a:t>
            </a:r>
            <a:r>
              <a:rPr lang="en-US" sz="707" spc="-2" dirty="0">
                <a:solidFill>
                  <a:srgbClr val="231F20"/>
                </a:solidFill>
                <a:latin typeface="Avenir"/>
              </a:rPr>
              <a:t> entre les </a:t>
            </a:r>
            <a:r>
              <a:rPr lang="en-US" sz="707" spc="-2" dirty="0" err="1">
                <a:solidFill>
                  <a:srgbClr val="231F20"/>
                </a:solidFill>
                <a:latin typeface="Avenir"/>
              </a:rPr>
              <a:t>établissements</a:t>
            </a:r>
            <a:r>
              <a:rPr lang="en-US" sz="707" spc="-2" dirty="0">
                <a:solidFill>
                  <a:srgbClr val="231F20"/>
                </a:solidFill>
                <a:latin typeface="Avenir"/>
              </a:rPr>
              <a:t> </a:t>
            </a:r>
            <a:r>
              <a:rPr lang="en-US" sz="707" spc="-2" dirty="0" err="1">
                <a:solidFill>
                  <a:srgbClr val="231F20"/>
                </a:solidFill>
                <a:latin typeface="Avenir"/>
              </a:rPr>
              <a:t>d’une</a:t>
            </a:r>
            <a:r>
              <a:rPr lang="en-US" sz="707" spc="-2" dirty="0">
                <a:solidFill>
                  <a:srgbClr val="231F20"/>
                </a:solidFill>
                <a:latin typeface="Avenir"/>
              </a:rPr>
              <a:t> </a:t>
            </a:r>
            <a:r>
              <a:rPr lang="en-US" sz="707" spc="-2" dirty="0" err="1">
                <a:solidFill>
                  <a:srgbClr val="231F20"/>
                </a:solidFill>
                <a:latin typeface="Avenir"/>
              </a:rPr>
              <a:t>même</a:t>
            </a:r>
            <a:r>
              <a:rPr lang="en-US" sz="707" spc="-2" dirty="0">
                <a:solidFill>
                  <a:srgbClr val="231F20"/>
                </a:solidFill>
                <a:latin typeface="Avenir"/>
              </a:rPr>
              <a:t> </a:t>
            </a:r>
            <a:r>
              <a:rPr lang="en-US" sz="707" spc="-2" dirty="0" err="1">
                <a:solidFill>
                  <a:srgbClr val="231F20"/>
                </a:solidFill>
                <a:latin typeface="Avenir"/>
              </a:rPr>
              <a:t>entreprise</a:t>
            </a:r>
            <a:r>
              <a:rPr lang="en-US" sz="707" spc="-2" dirty="0">
                <a:solidFill>
                  <a:srgbClr val="231F20"/>
                </a:solidFill>
                <a:latin typeface="Avenir"/>
              </a:rPr>
              <a:t> ne </a:t>
            </a:r>
            <a:r>
              <a:rPr lang="en-US" sz="707" spc="-2" dirty="0" err="1">
                <a:solidFill>
                  <a:srgbClr val="231F20"/>
                </a:solidFill>
                <a:latin typeface="Avenir"/>
              </a:rPr>
              <a:t>peuvent</a:t>
            </a:r>
            <a:r>
              <a:rPr lang="en-US" sz="707" spc="-2" dirty="0">
                <a:solidFill>
                  <a:srgbClr val="231F20"/>
                </a:solidFill>
                <a:latin typeface="Avenir"/>
              </a:rPr>
              <a:t> pas, pour un </a:t>
            </a:r>
            <a:r>
              <a:rPr lang="en-US" sz="707" spc="-2" dirty="0" err="1">
                <a:solidFill>
                  <a:srgbClr val="231F20"/>
                </a:solidFill>
                <a:latin typeface="Avenir"/>
              </a:rPr>
              <a:t>même</a:t>
            </a:r>
            <a:r>
              <a:rPr lang="en-US" sz="707" spc="-2" dirty="0">
                <a:solidFill>
                  <a:srgbClr val="231F20"/>
                </a:solidFill>
                <a:latin typeface="Avenir"/>
              </a:rPr>
              <a:t> travail </a:t>
            </a:r>
            <a:r>
              <a:rPr lang="en-US" sz="707" spc="-2" dirty="0" err="1">
                <a:solidFill>
                  <a:srgbClr val="231F20"/>
                </a:solidFill>
                <a:latin typeface="Avenir"/>
              </a:rPr>
              <a:t>ou</a:t>
            </a:r>
            <a:r>
              <a:rPr lang="en-US" sz="707" spc="-2" dirty="0">
                <a:solidFill>
                  <a:srgbClr val="231F20"/>
                </a:solidFill>
                <a:latin typeface="Avenir"/>
              </a:rPr>
              <a:t> pour un travail de </a:t>
            </a:r>
            <a:r>
              <a:rPr lang="en-US" sz="707" spc="-2" dirty="0" err="1">
                <a:solidFill>
                  <a:srgbClr val="231F20"/>
                </a:solidFill>
                <a:latin typeface="Avenir"/>
              </a:rPr>
              <a:t>valeur</a:t>
            </a:r>
            <a:r>
              <a:rPr lang="en-US" sz="707" spc="-2" dirty="0">
                <a:solidFill>
                  <a:srgbClr val="231F20"/>
                </a:solidFill>
                <a:latin typeface="Avenir"/>
              </a:rPr>
              <a:t> </a:t>
            </a:r>
            <a:r>
              <a:rPr lang="en-US" sz="707" spc="-2" dirty="0" err="1">
                <a:solidFill>
                  <a:srgbClr val="231F20"/>
                </a:solidFill>
                <a:latin typeface="Avenir"/>
              </a:rPr>
              <a:t>égale</a:t>
            </a:r>
            <a:r>
              <a:rPr lang="en-US" sz="707" spc="-2" dirty="0">
                <a:solidFill>
                  <a:srgbClr val="231F20"/>
                </a:solidFill>
                <a:latin typeface="Avenir"/>
              </a:rPr>
              <a:t>, </a:t>
            </a:r>
            <a:r>
              <a:rPr lang="en-US" sz="707" spc="-2" dirty="0" err="1">
                <a:solidFill>
                  <a:srgbClr val="231F20"/>
                </a:solidFill>
                <a:latin typeface="Avenir"/>
              </a:rPr>
              <a:t>être</a:t>
            </a:r>
            <a:r>
              <a:rPr lang="en-US" sz="707" spc="-2" dirty="0">
                <a:solidFill>
                  <a:srgbClr val="231F20"/>
                </a:solidFill>
                <a:latin typeface="Avenir"/>
              </a:rPr>
              <a:t> </a:t>
            </a:r>
            <a:r>
              <a:rPr lang="en-US" sz="707" spc="-2" dirty="0" err="1">
                <a:solidFill>
                  <a:srgbClr val="231F20"/>
                </a:solidFill>
                <a:latin typeface="Avenir"/>
              </a:rPr>
              <a:t>fondées</a:t>
            </a:r>
            <a:r>
              <a:rPr lang="en-US" sz="707" spc="-2" dirty="0">
                <a:solidFill>
                  <a:srgbClr val="231F20"/>
                </a:solidFill>
                <a:latin typeface="Avenir"/>
              </a:rPr>
              <a:t> sur </a:t>
            </a:r>
            <a:r>
              <a:rPr lang="en-US" sz="707" spc="-2" dirty="0" err="1">
                <a:solidFill>
                  <a:srgbClr val="231F20"/>
                </a:solidFill>
                <a:latin typeface="Avenir"/>
              </a:rPr>
              <a:t>l’appartenance</a:t>
            </a:r>
            <a:r>
              <a:rPr lang="en-US" sz="707" spc="-2" dirty="0">
                <a:solidFill>
                  <a:srgbClr val="231F20"/>
                </a:solidFill>
                <a:latin typeface="Avenir"/>
              </a:rPr>
              <a:t> des </a:t>
            </a:r>
            <a:r>
              <a:rPr lang="en-US" sz="707" spc="-2" dirty="0" err="1">
                <a:solidFill>
                  <a:srgbClr val="231F20"/>
                </a:solidFill>
                <a:latin typeface="Avenir"/>
              </a:rPr>
              <a:t>salariés</a:t>
            </a:r>
            <a:r>
              <a:rPr lang="en-US" sz="707" spc="-2" dirty="0">
                <a:solidFill>
                  <a:srgbClr val="231F20"/>
                </a:solidFill>
                <a:latin typeface="Avenir"/>
              </a:rPr>
              <a:t> de </a:t>
            </a:r>
            <a:r>
              <a:rPr lang="en-US" sz="707" spc="-2" dirty="0" err="1">
                <a:solidFill>
                  <a:srgbClr val="231F20"/>
                </a:solidFill>
                <a:latin typeface="Avenir"/>
              </a:rPr>
              <a:t>ces</a:t>
            </a:r>
            <a:r>
              <a:rPr lang="en-US" sz="707" spc="-2" dirty="0">
                <a:solidFill>
                  <a:srgbClr val="231F20"/>
                </a:solidFill>
                <a:latin typeface="Avenir"/>
              </a:rPr>
              <a:t> </a:t>
            </a:r>
            <a:r>
              <a:rPr lang="en-US" sz="707" spc="-2" dirty="0" err="1">
                <a:solidFill>
                  <a:srgbClr val="231F20"/>
                </a:solidFill>
                <a:latin typeface="Avenir"/>
              </a:rPr>
              <a:t>établissements</a:t>
            </a:r>
            <a:r>
              <a:rPr lang="en-US" sz="707" spc="-2" dirty="0">
                <a:solidFill>
                  <a:srgbClr val="231F20"/>
                </a:solidFill>
                <a:latin typeface="Avenir"/>
              </a:rPr>
              <a:t> à </a:t>
            </a:r>
            <a:r>
              <a:rPr lang="en-US" sz="707" spc="-2" dirty="0" err="1">
                <a:solidFill>
                  <a:srgbClr val="231F20"/>
                </a:solidFill>
                <a:latin typeface="Avenir"/>
              </a:rPr>
              <a:t>l’un</a:t>
            </a:r>
            <a:r>
              <a:rPr lang="en-US" sz="707" spc="-2" dirty="0">
                <a:solidFill>
                  <a:srgbClr val="231F20"/>
                </a:solidFill>
                <a:latin typeface="Avenir"/>
              </a:rPr>
              <a:t> </a:t>
            </a:r>
            <a:r>
              <a:rPr lang="en-US" sz="707" spc="-2" dirty="0" err="1">
                <a:solidFill>
                  <a:srgbClr val="231F20"/>
                </a:solidFill>
                <a:latin typeface="Avenir"/>
              </a:rPr>
              <a:t>ou</a:t>
            </a:r>
            <a:r>
              <a:rPr lang="en-US" sz="707" spc="-2" dirty="0">
                <a:solidFill>
                  <a:srgbClr val="231F20"/>
                </a:solidFill>
                <a:latin typeface="Avenir"/>
              </a:rPr>
              <a:t> </a:t>
            </a:r>
            <a:r>
              <a:rPr lang="en-US" sz="707" spc="-2" dirty="0" err="1">
                <a:solidFill>
                  <a:srgbClr val="231F20"/>
                </a:solidFill>
                <a:latin typeface="Avenir"/>
              </a:rPr>
              <a:t>l’autre</a:t>
            </a:r>
            <a:r>
              <a:rPr lang="en-US" sz="707" spc="-2" dirty="0">
                <a:solidFill>
                  <a:srgbClr val="231F20"/>
                </a:solidFill>
                <a:latin typeface="Avenir"/>
              </a:rPr>
              <a:t> </a:t>
            </a:r>
            <a:r>
              <a:rPr lang="en-US" sz="707" spc="-2" dirty="0" err="1">
                <a:solidFill>
                  <a:srgbClr val="231F20"/>
                </a:solidFill>
                <a:latin typeface="Avenir"/>
              </a:rPr>
              <a:t>sexe</a:t>
            </a:r>
            <a:r>
              <a:rPr lang="en-US" sz="707" spc="-2" dirty="0">
                <a:solidFill>
                  <a:srgbClr val="231F20"/>
                </a:solidFill>
                <a:latin typeface="Avenir"/>
              </a:rPr>
              <a:t>.</a:t>
            </a:r>
            <a:r>
              <a:rPr lang="en-US" sz="707" spc="-2" dirty="0">
                <a:solidFill>
                  <a:srgbClr val="000000"/>
                </a:solidFill>
                <a:latin typeface="Avenir"/>
              </a:rPr>
              <a:t> </a:t>
            </a:r>
          </a:p>
          <a:p>
            <a:pPr algn="just">
              <a:lnSpc>
                <a:spcPts val="707"/>
              </a:lnSpc>
            </a:pPr>
            <a:r>
              <a:rPr lang="en-US" sz="707" spc="-2" dirty="0">
                <a:solidFill>
                  <a:srgbClr val="000000"/>
                </a:solidFill>
                <a:latin typeface="Avenir Bold"/>
              </a:rPr>
              <a:t>Article L. 3221-6 du Code du Travail </a:t>
            </a:r>
          </a:p>
          <a:p>
            <a:pPr algn="just">
              <a:lnSpc>
                <a:spcPts val="707"/>
              </a:lnSpc>
            </a:pPr>
            <a:r>
              <a:rPr lang="en-US" sz="707" spc="-2" dirty="0" err="1">
                <a:solidFill>
                  <a:srgbClr val="000000"/>
                </a:solidFill>
                <a:latin typeface="Avenir Italics"/>
                <a:ea typeface="Avenir Italics"/>
              </a:rPr>
              <a:t>Modifié</a:t>
            </a:r>
            <a:r>
              <a:rPr lang="en-US" sz="707" spc="-2" dirty="0">
                <a:solidFill>
                  <a:srgbClr val="000000"/>
                </a:solidFill>
                <a:latin typeface="Avenir Italics"/>
                <a:ea typeface="Avenir Italics"/>
              </a:rPr>
              <a:t> par LOI n°2018-771 du 5 </a:t>
            </a:r>
            <a:r>
              <a:rPr lang="en-US" sz="707" spc="-2" dirty="0" err="1">
                <a:solidFill>
                  <a:srgbClr val="000000"/>
                </a:solidFill>
                <a:latin typeface="Avenir Italics"/>
                <a:ea typeface="Avenir Italics"/>
              </a:rPr>
              <a:t>septembre</a:t>
            </a:r>
            <a:r>
              <a:rPr lang="en-US" sz="707" spc="-2" dirty="0">
                <a:solidFill>
                  <a:srgbClr val="000000"/>
                </a:solidFill>
                <a:latin typeface="Avenir Italics"/>
                <a:ea typeface="Avenir Italics"/>
              </a:rPr>
              <a:t> 2018 - art. 104 (V) </a:t>
            </a:r>
          </a:p>
          <a:p>
            <a:pPr algn="just">
              <a:lnSpc>
                <a:spcPts val="707"/>
              </a:lnSpc>
            </a:pPr>
            <a:r>
              <a:rPr lang="en-US" sz="707" spc="-2" dirty="0">
                <a:solidFill>
                  <a:srgbClr val="000000"/>
                </a:solidFill>
                <a:latin typeface="Avenir"/>
              </a:rPr>
              <a:t>Les </a:t>
            </a:r>
            <a:r>
              <a:rPr lang="en-US" sz="707" spc="-2" dirty="0" err="1">
                <a:solidFill>
                  <a:srgbClr val="000000"/>
                </a:solidFill>
                <a:latin typeface="Avenir"/>
              </a:rPr>
              <a:t>différents</a:t>
            </a:r>
            <a:r>
              <a:rPr lang="en-US" sz="707" spc="-2" dirty="0">
                <a:solidFill>
                  <a:srgbClr val="000000"/>
                </a:solidFill>
                <a:latin typeface="Avenir"/>
              </a:rPr>
              <a:t> </a:t>
            </a:r>
            <a:r>
              <a:rPr lang="en-US" sz="707" spc="-2" dirty="0" err="1">
                <a:solidFill>
                  <a:srgbClr val="000000"/>
                </a:solidFill>
                <a:latin typeface="Avenir"/>
              </a:rPr>
              <a:t>éléments</a:t>
            </a:r>
            <a:r>
              <a:rPr lang="en-US" sz="707" spc="-2" dirty="0">
                <a:solidFill>
                  <a:srgbClr val="000000"/>
                </a:solidFill>
                <a:latin typeface="Avenir"/>
              </a:rPr>
              <a:t> </a:t>
            </a:r>
            <a:r>
              <a:rPr lang="en-US" sz="707" spc="-2" dirty="0" err="1">
                <a:solidFill>
                  <a:srgbClr val="000000"/>
                </a:solidFill>
                <a:latin typeface="Avenir"/>
              </a:rPr>
              <a:t>composant</a:t>
            </a:r>
            <a:r>
              <a:rPr lang="en-US" sz="707" spc="-2" dirty="0">
                <a:solidFill>
                  <a:srgbClr val="000000"/>
                </a:solidFill>
                <a:latin typeface="Avenir"/>
              </a:rPr>
              <a:t> la </a:t>
            </a:r>
            <a:r>
              <a:rPr lang="en-US" sz="707" spc="-2" dirty="0" err="1">
                <a:solidFill>
                  <a:srgbClr val="000000"/>
                </a:solidFill>
                <a:latin typeface="Avenir"/>
              </a:rPr>
              <a:t>rémunération</a:t>
            </a:r>
            <a:r>
              <a:rPr lang="en-US" sz="707" spc="-2" dirty="0">
                <a:solidFill>
                  <a:srgbClr val="000000"/>
                </a:solidFill>
                <a:latin typeface="Avenir"/>
              </a:rPr>
              <a:t> </a:t>
            </a:r>
            <a:r>
              <a:rPr lang="en-US" sz="707" spc="-2" dirty="0" err="1">
                <a:solidFill>
                  <a:srgbClr val="000000"/>
                </a:solidFill>
                <a:latin typeface="Avenir"/>
              </a:rPr>
              <a:t>sont</a:t>
            </a:r>
            <a:r>
              <a:rPr lang="en-US" sz="707" spc="-2" dirty="0">
                <a:solidFill>
                  <a:srgbClr val="000000"/>
                </a:solidFill>
                <a:latin typeface="Avenir"/>
              </a:rPr>
              <a:t> </a:t>
            </a:r>
            <a:r>
              <a:rPr lang="en-US" sz="707" spc="-2" dirty="0" err="1">
                <a:solidFill>
                  <a:srgbClr val="000000"/>
                </a:solidFill>
                <a:latin typeface="Avenir"/>
              </a:rPr>
              <a:t>établis</a:t>
            </a:r>
            <a:r>
              <a:rPr lang="en-US" sz="707" spc="-2" dirty="0">
                <a:solidFill>
                  <a:srgbClr val="000000"/>
                </a:solidFill>
                <a:latin typeface="Avenir"/>
              </a:rPr>
              <a:t> </a:t>
            </a:r>
            <a:r>
              <a:rPr lang="en-US" sz="707" spc="-2" dirty="0" err="1">
                <a:solidFill>
                  <a:srgbClr val="000000"/>
                </a:solidFill>
                <a:latin typeface="Avenir"/>
              </a:rPr>
              <a:t>selon</a:t>
            </a:r>
            <a:r>
              <a:rPr lang="en-US" sz="707" spc="-2" dirty="0">
                <a:solidFill>
                  <a:srgbClr val="000000"/>
                </a:solidFill>
                <a:latin typeface="Avenir"/>
              </a:rPr>
              <a:t> des </a:t>
            </a:r>
            <a:r>
              <a:rPr lang="en-US" sz="707" spc="-2" dirty="0" err="1">
                <a:solidFill>
                  <a:srgbClr val="000000"/>
                </a:solidFill>
                <a:latin typeface="Avenir"/>
              </a:rPr>
              <a:t>normes</a:t>
            </a:r>
            <a:r>
              <a:rPr lang="en-US" sz="707" spc="-2" dirty="0">
                <a:solidFill>
                  <a:srgbClr val="000000"/>
                </a:solidFill>
                <a:latin typeface="Avenir"/>
              </a:rPr>
              <a:t> </a:t>
            </a:r>
            <a:r>
              <a:rPr lang="en-US" sz="707" spc="-2" dirty="0" err="1">
                <a:solidFill>
                  <a:srgbClr val="000000"/>
                </a:solidFill>
                <a:latin typeface="Avenir"/>
              </a:rPr>
              <a:t>identiques</a:t>
            </a:r>
            <a:r>
              <a:rPr lang="en-US" sz="707" spc="-2" dirty="0">
                <a:solidFill>
                  <a:srgbClr val="000000"/>
                </a:solidFill>
                <a:latin typeface="Avenir"/>
              </a:rPr>
              <a:t> pour les femmes et pour les hommes. </a:t>
            </a:r>
          </a:p>
          <a:p>
            <a:pPr algn="just">
              <a:lnSpc>
                <a:spcPts val="707"/>
              </a:lnSpc>
            </a:pPr>
            <a:r>
              <a:rPr lang="en-US" sz="707" spc="-2" dirty="0">
                <a:solidFill>
                  <a:srgbClr val="000000"/>
                </a:solidFill>
                <a:latin typeface="Avenir"/>
              </a:rPr>
              <a:t>Les </a:t>
            </a:r>
            <a:r>
              <a:rPr lang="en-US" sz="707" spc="-2" dirty="0" err="1">
                <a:solidFill>
                  <a:srgbClr val="000000"/>
                </a:solidFill>
                <a:latin typeface="Avenir"/>
              </a:rPr>
              <a:t>catégories</a:t>
            </a:r>
            <a:r>
              <a:rPr lang="en-US" sz="707" spc="-2" dirty="0">
                <a:solidFill>
                  <a:srgbClr val="000000"/>
                </a:solidFill>
                <a:latin typeface="Avenir"/>
              </a:rPr>
              <a:t> et les </a:t>
            </a:r>
            <a:r>
              <a:rPr lang="en-US" sz="707" spc="-2" dirty="0" err="1">
                <a:solidFill>
                  <a:srgbClr val="000000"/>
                </a:solidFill>
                <a:latin typeface="Avenir"/>
              </a:rPr>
              <a:t>critères</a:t>
            </a:r>
            <a:r>
              <a:rPr lang="en-US" sz="707" spc="-2" dirty="0">
                <a:solidFill>
                  <a:srgbClr val="000000"/>
                </a:solidFill>
                <a:latin typeface="Avenir"/>
              </a:rPr>
              <a:t> de classification et de promotion </a:t>
            </a:r>
            <a:r>
              <a:rPr lang="en-US" sz="707" spc="-2" dirty="0" err="1">
                <a:solidFill>
                  <a:srgbClr val="000000"/>
                </a:solidFill>
                <a:latin typeface="Avenir"/>
              </a:rPr>
              <a:t>professionnelles</a:t>
            </a:r>
            <a:r>
              <a:rPr lang="en-US" sz="707" spc="-2" dirty="0">
                <a:solidFill>
                  <a:srgbClr val="000000"/>
                </a:solidFill>
                <a:latin typeface="Avenir"/>
              </a:rPr>
              <a:t> </a:t>
            </a:r>
            <a:r>
              <a:rPr lang="en-US" sz="707" spc="-2" dirty="0" err="1">
                <a:solidFill>
                  <a:srgbClr val="000000"/>
                </a:solidFill>
                <a:latin typeface="Avenir"/>
              </a:rPr>
              <a:t>ainsi</a:t>
            </a:r>
            <a:r>
              <a:rPr lang="en-US" sz="707" spc="-2" dirty="0">
                <a:solidFill>
                  <a:srgbClr val="000000"/>
                </a:solidFill>
                <a:latin typeface="Avenir"/>
              </a:rPr>
              <a:t> que </a:t>
            </a:r>
            <a:r>
              <a:rPr lang="en-US" sz="707" spc="-2" dirty="0" err="1">
                <a:solidFill>
                  <a:srgbClr val="000000"/>
                </a:solidFill>
                <a:latin typeface="Avenir"/>
              </a:rPr>
              <a:t>toutes</a:t>
            </a:r>
            <a:r>
              <a:rPr lang="en-US" sz="707" spc="-2" dirty="0">
                <a:solidFill>
                  <a:srgbClr val="000000"/>
                </a:solidFill>
                <a:latin typeface="Avenir"/>
              </a:rPr>
              <a:t> les </a:t>
            </a:r>
            <a:r>
              <a:rPr lang="en-US" sz="707" spc="-2" dirty="0" err="1">
                <a:solidFill>
                  <a:srgbClr val="000000"/>
                </a:solidFill>
                <a:latin typeface="Avenir"/>
              </a:rPr>
              <a:t>autres</a:t>
            </a:r>
            <a:r>
              <a:rPr lang="en-US" sz="707" spc="-2" dirty="0">
                <a:solidFill>
                  <a:srgbClr val="000000"/>
                </a:solidFill>
                <a:latin typeface="Avenir"/>
              </a:rPr>
              <a:t> bases de </a:t>
            </a:r>
            <a:r>
              <a:rPr lang="en-US" sz="707" spc="-2" dirty="0" err="1">
                <a:solidFill>
                  <a:srgbClr val="000000"/>
                </a:solidFill>
                <a:latin typeface="Avenir"/>
              </a:rPr>
              <a:t>calcul</a:t>
            </a:r>
            <a:r>
              <a:rPr lang="en-US" sz="707" spc="-2" dirty="0">
                <a:solidFill>
                  <a:srgbClr val="000000"/>
                </a:solidFill>
                <a:latin typeface="Avenir"/>
              </a:rPr>
              <a:t> de la </a:t>
            </a:r>
            <a:r>
              <a:rPr lang="en-US" sz="707" spc="-2" dirty="0" err="1">
                <a:solidFill>
                  <a:srgbClr val="000000"/>
                </a:solidFill>
                <a:latin typeface="Avenir"/>
              </a:rPr>
              <a:t>rémunération</a:t>
            </a:r>
            <a:r>
              <a:rPr lang="en-US" sz="707" spc="-2" dirty="0">
                <a:solidFill>
                  <a:srgbClr val="000000"/>
                </a:solidFill>
                <a:latin typeface="Avenir"/>
              </a:rPr>
              <a:t>, </a:t>
            </a:r>
            <a:r>
              <a:rPr lang="en-US" sz="707" spc="-2" dirty="0" err="1">
                <a:solidFill>
                  <a:srgbClr val="000000"/>
                </a:solidFill>
                <a:latin typeface="Avenir"/>
              </a:rPr>
              <a:t>notamment</a:t>
            </a:r>
            <a:r>
              <a:rPr lang="en-US" sz="707" spc="-2" dirty="0">
                <a:solidFill>
                  <a:srgbClr val="000000"/>
                </a:solidFill>
                <a:latin typeface="Avenir"/>
              </a:rPr>
              <a:t> les modes </a:t>
            </a:r>
            <a:r>
              <a:rPr lang="en-US" sz="707" spc="-2" dirty="0" err="1">
                <a:solidFill>
                  <a:srgbClr val="000000"/>
                </a:solidFill>
                <a:latin typeface="Avenir"/>
              </a:rPr>
              <a:t>d’évaluation</a:t>
            </a:r>
            <a:r>
              <a:rPr lang="en-US" sz="707" spc="-2" dirty="0">
                <a:solidFill>
                  <a:srgbClr val="000000"/>
                </a:solidFill>
                <a:latin typeface="Avenir"/>
              </a:rPr>
              <a:t> des </a:t>
            </a:r>
            <a:r>
              <a:rPr lang="en-US" sz="707" spc="-2" dirty="0" err="1">
                <a:solidFill>
                  <a:srgbClr val="000000"/>
                </a:solidFill>
                <a:latin typeface="Avenir"/>
              </a:rPr>
              <a:t>emplois</a:t>
            </a:r>
            <a:r>
              <a:rPr lang="en-US" sz="707" spc="-2" dirty="0">
                <a:solidFill>
                  <a:srgbClr val="000000"/>
                </a:solidFill>
                <a:latin typeface="Avenir"/>
              </a:rPr>
              <a:t>, </a:t>
            </a:r>
            <a:r>
              <a:rPr lang="en-US" sz="707" spc="-2" dirty="0" err="1">
                <a:solidFill>
                  <a:srgbClr val="000000"/>
                </a:solidFill>
                <a:latin typeface="Avenir"/>
              </a:rPr>
              <a:t>sont</a:t>
            </a:r>
            <a:r>
              <a:rPr lang="en-US" sz="707" spc="-2" dirty="0">
                <a:solidFill>
                  <a:srgbClr val="000000"/>
                </a:solidFill>
                <a:latin typeface="Avenir"/>
              </a:rPr>
              <a:t> </a:t>
            </a:r>
            <a:r>
              <a:rPr lang="en-US" sz="707" spc="-2" dirty="0" err="1">
                <a:solidFill>
                  <a:srgbClr val="000000"/>
                </a:solidFill>
                <a:latin typeface="Avenir"/>
              </a:rPr>
              <a:t>établis</a:t>
            </a:r>
            <a:r>
              <a:rPr lang="en-US" sz="707" spc="-2" dirty="0">
                <a:solidFill>
                  <a:srgbClr val="000000"/>
                </a:solidFill>
                <a:latin typeface="Avenir"/>
              </a:rPr>
              <a:t> </a:t>
            </a:r>
            <a:r>
              <a:rPr lang="en-US" sz="707" spc="-2" dirty="0" err="1">
                <a:solidFill>
                  <a:srgbClr val="000000"/>
                </a:solidFill>
                <a:latin typeface="Avenir"/>
              </a:rPr>
              <a:t>selon</a:t>
            </a:r>
            <a:r>
              <a:rPr lang="en-US" sz="707" spc="-2" dirty="0">
                <a:solidFill>
                  <a:srgbClr val="000000"/>
                </a:solidFill>
                <a:latin typeface="Avenir"/>
              </a:rPr>
              <a:t> des </a:t>
            </a:r>
            <a:r>
              <a:rPr lang="en-US" sz="707" spc="-2" dirty="0" err="1">
                <a:solidFill>
                  <a:srgbClr val="000000"/>
                </a:solidFill>
                <a:latin typeface="Avenir"/>
              </a:rPr>
              <a:t>règles</a:t>
            </a:r>
            <a:r>
              <a:rPr lang="en-US" sz="707" spc="-2" dirty="0">
                <a:solidFill>
                  <a:srgbClr val="000000"/>
                </a:solidFill>
                <a:latin typeface="Avenir"/>
              </a:rPr>
              <a:t> qui </a:t>
            </a:r>
            <a:r>
              <a:rPr lang="en-US" sz="707" spc="-2" dirty="0" err="1">
                <a:solidFill>
                  <a:srgbClr val="000000"/>
                </a:solidFill>
                <a:latin typeface="Avenir"/>
              </a:rPr>
              <a:t>assurent</a:t>
            </a:r>
            <a:r>
              <a:rPr lang="en-US" sz="707" spc="-2" dirty="0">
                <a:solidFill>
                  <a:srgbClr val="000000"/>
                </a:solidFill>
                <a:latin typeface="Avenir"/>
              </a:rPr>
              <a:t> </a:t>
            </a:r>
            <a:r>
              <a:rPr lang="en-US" sz="707" spc="-2" dirty="0" err="1">
                <a:solidFill>
                  <a:srgbClr val="000000"/>
                </a:solidFill>
                <a:latin typeface="Avenir"/>
              </a:rPr>
              <a:t>l’application</a:t>
            </a:r>
            <a:r>
              <a:rPr lang="en-US" sz="707" spc="-2" dirty="0">
                <a:solidFill>
                  <a:srgbClr val="000000"/>
                </a:solidFill>
                <a:latin typeface="Avenir"/>
              </a:rPr>
              <a:t> du </a:t>
            </a:r>
            <a:r>
              <a:rPr lang="en-US" sz="707" spc="-2" dirty="0" err="1">
                <a:solidFill>
                  <a:srgbClr val="000000"/>
                </a:solidFill>
                <a:latin typeface="Avenir"/>
              </a:rPr>
              <a:t>principe</a:t>
            </a:r>
            <a:r>
              <a:rPr lang="en-US" sz="707" spc="-2" dirty="0">
                <a:solidFill>
                  <a:srgbClr val="000000"/>
                </a:solidFill>
                <a:latin typeface="Avenir"/>
              </a:rPr>
              <a:t> </a:t>
            </a:r>
            <a:r>
              <a:rPr lang="en-US" sz="707" spc="-2" dirty="0" err="1">
                <a:solidFill>
                  <a:srgbClr val="000000"/>
                </a:solidFill>
                <a:latin typeface="Avenir"/>
              </a:rPr>
              <a:t>fixé</a:t>
            </a:r>
            <a:r>
              <a:rPr lang="en-US" sz="707" spc="-2" dirty="0">
                <a:solidFill>
                  <a:srgbClr val="000000"/>
                </a:solidFill>
                <a:latin typeface="Avenir"/>
              </a:rPr>
              <a:t> à </a:t>
            </a:r>
            <a:r>
              <a:rPr lang="en-US" sz="707" spc="-2" dirty="0" err="1">
                <a:solidFill>
                  <a:srgbClr val="000000"/>
                </a:solidFill>
                <a:latin typeface="Avenir"/>
              </a:rPr>
              <a:t>l’article</a:t>
            </a:r>
            <a:r>
              <a:rPr lang="en-US" sz="707" spc="-2" dirty="0">
                <a:solidFill>
                  <a:srgbClr val="000000"/>
                </a:solidFill>
                <a:latin typeface="Avenir"/>
              </a:rPr>
              <a:t> L. 3221-2.</a:t>
            </a:r>
          </a:p>
          <a:p>
            <a:pPr algn="just">
              <a:lnSpc>
                <a:spcPts val="707"/>
              </a:lnSpc>
            </a:pPr>
            <a:r>
              <a:rPr lang="en-US" sz="707" spc="-2" dirty="0">
                <a:solidFill>
                  <a:srgbClr val="000000"/>
                </a:solidFill>
                <a:latin typeface="Avenir Bold"/>
                <a:ea typeface="Avenir Bold"/>
              </a:rPr>
              <a:t>Article L. 3221-7 du ﻿Code du Travail </a:t>
            </a:r>
          </a:p>
          <a:p>
            <a:pPr algn="just">
              <a:lnSpc>
                <a:spcPts val="707"/>
              </a:lnSpc>
            </a:pPr>
            <a:r>
              <a:rPr lang="en-US" sz="707" spc="-2" dirty="0">
                <a:solidFill>
                  <a:srgbClr val="000000"/>
                </a:solidFill>
                <a:latin typeface="Avenir"/>
              </a:rPr>
              <a:t>Est </a:t>
            </a:r>
            <a:r>
              <a:rPr lang="en-US" sz="707" spc="-2" dirty="0" err="1">
                <a:solidFill>
                  <a:srgbClr val="000000"/>
                </a:solidFill>
                <a:latin typeface="Avenir"/>
              </a:rPr>
              <a:t>nulle</a:t>
            </a:r>
            <a:r>
              <a:rPr lang="en-US" sz="707" spc="-2" dirty="0">
                <a:solidFill>
                  <a:srgbClr val="000000"/>
                </a:solidFill>
                <a:latin typeface="Avenir"/>
              </a:rPr>
              <a:t> de plein droit </a:t>
            </a:r>
            <a:r>
              <a:rPr lang="en-US" sz="707" spc="-2" dirty="0" err="1">
                <a:solidFill>
                  <a:srgbClr val="000000"/>
                </a:solidFill>
                <a:latin typeface="Avenir"/>
              </a:rPr>
              <a:t>toute</a:t>
            </a:r>
            <a:r>
              <a:rPr lang="en-US" sz="707" spc="-2" dirty="0">
                <a:solidFill>
                  <a:srgbClr val="000000"/>
                </a:solidFill>
                <a:latin typeface="Avenir"/>
              </a:rPr>
              <a:t> disposition figurant </a:t>
            </a:r>
            <a:r>
              <a:rPr lang="en-US" sz="707" spc="-2" dirty="0" err="1">
                <a:solidFill>
                  <a:srgbClr val="000000"/>
                </a:solidFill>
                <a:latin typeface="Avenir"/>
              </a:rPr>
              <a:t>notamment</a:t>
            </a:r>
            <a:r>
              <a:rPr lang="en-US" sz="707" spc="-2" dirty="0">
                <a:solidFill>
                  <a:srgbClr val="000000"/>
                </a:solidFill>
                <a:latin typeface="Avenir"/>
              </a:rPr>
              <a:t> dans un </a:t>
            </a:r>
          </a:p>
        </p:txBody>
      </p:sp>
      <p:sp>
        <p:nvSpPr>
          <p:cNvPr id="157" name="TextBox 157"/>
          <p:cNvSpPr txBox="1"/>
          <p:nvPr/>
        </p:nvSpPr>
        <p:spPr>
          <a:xfrm>
            <a:off x="12492033" y="3510553"/>
            <a:ext cx="2443869" cy="1822445"/>
          </a:xfrm>
          <a:prstGeom prst="rect">
            <a:avLst/>
          </a:prstGeom>
        </p:spPr>
        <p:txBody>
          <a:bodyPr lIns="0" tIns="0" rIns="0" bIns="0" rtlCol="0" anchor="t">
            <a:spAutoFit/>
          </a:bodyPr>
          <a:lstStyle/>
          <a:p>
            <a:pPr algn="just">
              <a:lnSpc>
                <a:spcPts val="707"/>
              </a:lnSpc>
            </a:pPr>
            <a:r>
              <a:rPr lang="en-US" sz="707" spc="-6" dirty="0" err="1">
                <a:solidFill>
                  <a:srgbClr val="231F20"/>
                </a:solidFill>
                <a:latin typeface="Avenir"/>
              </a:rPr>
              <a:t>contrat</a:t>
            </a:r>
            <a:r>
              <a:rPr lang="en-US" sz="707" spc="-6" dirty="0">
                <a:solidFill>
                  <a:srgbClr val="231F20"/>
                </a:solidFill>
                <a:latin typeface="Avenir"/>
              </a:rPr>
              <a:t> de travail, </a:t>
            </a:r>
            <a:r>
              <a:rPr lang="en-US" sz="707" spc="-6" dirty="0" err="1">
                <a:solidFill>
                  <a:srgbClr val="231F20"/>
                </a:solidFill>
                <a:latin typeface="Avenir"/>
              </a:rPr>
              <a:t>une</a:t>
            </a:r>
            <a:r>
              <a:rPr lang="en-US" sz="707" spc="-6" dirty="0">
                <a:solidFill>
                  <a:srgbClr val="231F20"/>
                </a:solidFill>
                <a:latin typeface="Avenir"/>
              </a:rPr>
              <a:t> convention </a:t>
            </a:r>
            <a:r>
              <a:rPr lang="en-US" sz="707" spc="-6" dirty="0" err="1">
                <a:solidFill>
                  <a:srgbClr val="231F20"/>
                </a:solidFill>
                <a:latin typeface="Avenir"/>
              </a:rPr>
              <a:t>ou</a:t>
            </a:r>
            <a:r>
              <a:rPr lang="en-US" sz="707" spc="-6" dirty="0">
                <a:solidFill>
                  <a:srgbClr val="231F20"/>
                </a:solidFill>
                <a:latin typeface="Avenir"/>
              </a:rPr>
              <a:t> accord </a:t>
            </a:r>
            <a:r>
              <a:rPr lang="en-US" sz="707" spc="-6" dirty="0" err="1">
                <a:solidFill>
                  <a:srgbClr val="231F20"/>
                </a:solidFill>
                <a:latin typeface="Avenir"/>
              </a:rPr>
              <a:t>collectif</a:t>
            </a:r>
            <a:r>
              <a:rPr lang="en-US" sz="707" spc="-6" dirty="0">
                <a:solidFill>
                  <a:srgbClr val="231F20"/>
                </a:solidFill>
                <a:latin typeface="Avenir"/>
              </a:rPr>
              <a:t> de travail, un accord de </a:t>
            </a:r>
            <a:r>
              <a:rPr lang="en-US" sz="707" spc="-6" dirty="0" err="1">
                <a:solidFill>
                  <a:srgbClr val="231F20"/>
                </a:solidFill>
                <a:latin typeface="Avenir"/>
              </a:rPr>
              <a:t>salaires</a:t>
            </a:r>
            <a:r>
              <a:rPr lang="en-US" sz="707" spc="-6" dirty="0">
                <a:solidFill>
                  <a:srgbClr val="231F20"/>
                </a:solidFill>
                <a:latin typeface="Avenir"/>
              </a:rPr>
              <a:t>, un </a:t>
            </a:r>
            <a:r>
              <a:rPr lang="en-US" sz="707" spc="-6" dirty="0" err="1">
                <a:solidFill>
                  <a:srgbClr val="231F20"/>
                </a:solidFill>
                <a:latin typeface="Avenir"/>
              </a:rPr>
              <a:t>règlement</a:t>
            </a:r>
            <a:r>
              <a:rPr lang="en-US" sz="707" spc="-6" dirty="0">
                <a:solidFill>
                  <a:srgbClr val="231F20"/>
                </a:solidFill>
                <a:latin typeface="Avenir"/>
              </a:rPr>
              <a:t> </a:t>
            </a:r>
            <a:r>
              <a:rPr lang="en-US" sz="707" spc="-6" dirty="0" err="1">
                <a:solidFill>
                  <a:srgbClr val="231F20"/>
                </a:solidFill>
                <a:latin typeface="Avenir"/>
              </a:rPr>
              <a:t>ou</a:t>
            </a:r>
            <a:r>
              <a:rPr lang="en-US" sz="707" spc="-6" dirty="0">
                <a:solidFill>
                  <a:srgbClr val="231F20"/>
                </a:solidFill>
                <a:latin typeface="Avenir"/>
              </a:rPr>
              <a:t> </a:t>
            </a:r>
            <a:r>
              <a:rPr lang="en-US" sz="707" spc="-6" dirty="0" err="1">
                <a:solidFill>
                  <a:srgbClr val="231F20"/>
                </a:solidFill>
                <a:latin typeface="Avenir"/>
              </a:rPr>
              <a:t>barème</a:t>
            </a:r>
            <a:r>
              <a:rPr lang="en-US" sz="707" spc="-6" dirty="0">
                <a:solidFill>
                  <a:srgbClr val="231F20"/>
                </a:solidFill>
                <a:latin typeface="Avenir"/>
              </a:rPr>
              <a:t> de </a:t>
            </a:r>
            <a:r>
              <a:rPr lang="en-US" sz="707" spc="-6" dirty="0" err="1">
                <a:solidFill>
                  <a:srgbClr val="231F20"/>
                </a:solidFill>
                <a:latin typeface="Avenir"/>
              </a:rPr>
              <a:t>salaires</a:t>
            </a:r>
            <a:r>
              <a:rPr lang="en-US" sz="707" spc="-6" dirty="0">
                <a:solidFill>
                  <a:srgbClr val="231F20"/>
                </a:solidFill>
                <a:latin typeface="Avenir"/>
              </a:rPr>
              <a:t> </a:t>
            </a:r>
            <a:r>
              <a:rPr lang="en-US" sz="707" spc="-6" dirty="0" err="1">
                <a:solidFill>
                  <a:srgbClr val="231F20"/>
                </a:solidFill>
                <a:latin typeface="Avenir"/>
              </a:rPr>
              <a:t>résultant</a:t>
            </a:r>
            <a:r>
              <a:rPr lang="en-US" sz="707" spc="-6" dirty="0">
                <a:solidFill>
                  <a:srgbClr val="231F20"/>
                </a:solidFill>
                <a:latin typeface="Avenir"/>
              </a:rPr>
              <a:t> </a:t>
            </a:r>
            <a:r>
              <a:rPr lang="en-US" sz="707" spc="-6" dirty="0" err="1">
                <a:solidFill>
                  <a:srgbClr val="231F20"/>
                </a:solidFill>
                <a:latin typeface="Avenir"/>
              </a:rPr>
              <a:t>d’une</a:t>
            </a:r>
            <a:r>
              <a:rPr lang="en-US" sz="707" spc="-6" dirty="0">
                <a:solidFill>
                  <a:srgbClr val="231F20"/>
                </a:solidFill>
                <a:latin typeface="Avenir"/>
              </a:rPr>
              <a:t> </a:t>
            </a:r>
            <a:r>
              <a:rPr lang="en-US" sz="707" spc="-6" dirty="0" err="1">
                <a:solidFill>
                  <a:srgbClr val="231F20"/>
                </a:solidFill>
                <a:latin typeface="Avenir"/>
              </a:rPr>
              <a:t>décision</a:t>
            </a:r>
            <a:r>
              <a:rPr lang="en-US" sz="707" spc="-6" dirty="0">
                <a:solidFill>
                  <a:srgbClr val="231F20"/>
                </a:solidFill>
                <a:latin typeface="Avenir"/>
              </a:rPr>
              <a:t> d’un </a:t>
            </a:r>
            <a:r>
              <a:rPr lang="en-US" sz="707" spc="-6" dirty="0" err="1">
                <a:solidFill>
                  <a:srgbClr val="231F20"/>
                </a:solidFill>
                <a:latin typeface="Avenir"/>
              </a:rPr>
              <a:t>employeur</a:t>
            </a:r>
            <a:r>
              <a:rPr lang="en-US" sz="707" spc="-6" dirty="0">
                <a:solidFill>
                  <a:srgbClr val="231F20"/>
                </a:solidFill>
                <a:latin typeface="Avenir"/>
              </a:rPr>
              <a:t> </a:t>
            </a:r>
            <a:r>
              <a:rPr lang="en-US" sz="707" spc="-6" dirty="0" err="1">
                <a:solidFill>
                  <a:srgbClr val="231F20"/>
                </a:solidFill>
                <a:latin typeface="Avenir"/>
              </a:rPr>
              <a:t>ou</a:t>
            </a:r>
            <a:r>
              <a:rPr lang="en-US" sz="707" spc="-6" dirty="0">
                <a:solidFill>
                  <a:srgbClr val="231F20"/>
                </a:solidFill>
                <a:latin typeface="Avenir"/>
              </a:rPr>
              <a:t> d’un </a:t>
            </a:r>
            <a:r>
              <a:rPr lang="en-US" sz="707" spc="-6" dirty="0" err="1">
                <a:solidFill>
                  <a:srgbClr val="231F20"/>
                </a:solidFill>
                <a:latin typeface="Avenir"/>
              </a:rPr>
              <a:t>groupement</a:t>
            </a:r>
            <a:r>
              <a:rPr lang="en-US" sz="707" spc="-6" dirty="0">
                <a:solidFill>
                  <a:srgbClr val="231F20"/>
                </a:solidFill>
                <a:latin typeface="Avenir"/>
              </a:rPr>
              <a:t> </a:t>
            </a:r>
            <a:r>
              <a:rPr lang="en-US" sz="707" spc="-6" dirty="0" err="1">
                <a:solidFill>
                  <a:srgbClr val="231F20"/>
                </a:solidFill>
                <a:latin typeface="Avenir"/>
              </a:rPr>
              <a:t>d’employeurs</a:t>
            </a:r>
            <a:r>
              <a:rPr lang="en-US" sz="707" spc="-6" dirty="0">
                <a:solidFill>
                  <a:srgbClr val="231F20"/>
                </a:solidFill>
                <a:latin typeface="Avenir"/>
              </a:rPr>
              <a:t> et qui, </a:t>
            </a:r>
            <a:r>
              <a:rPr lang="en-US" sz="707" spc="-6" dirty="0" err="1">
                <a:solidFill>
                  <a:srgbClr val="231F20"/>
                </a:solidFill>
                <a:latin typeface="Avenir"/>
              </a:rPr>
              <a:t>contrairement</a:t>
            </a:r>
            <a:r>
              <a:rPr lang="en-US" sz="707" spc="-6" dirty="0">
                <a:solidFill>
                  <a:srgbClr val="231F20"/>
                </a:solidFill>
                <a:latin typeface="Avenir"/>
              </a:rPr>
              <a:t> aux articles L. 3221-2 à L. 3221-6, </a:t>
            </a:r>
            <a:r>
              <a:rPr lang="en-US" sz="707" spc="-6" dirty="0" err="1">
                <a:solidFill>
                  <a:srgbClr val="231F20"/>
                </a:solidFill>
                <a:latin typeface="Avenir"/>
              </a:rPr>
              <a:t>comporte</a:t>
            </a:r>
            <a:r>
              <a:rPr lang="en-US" sz="707" spc="-6" dirty="0">
                <a:solidFill>
                  <a:srgbClr val="231F20"/>
                </a:solidFill>
                <a:latin typeface="Avenir"/>
              </a:rPr>
              <a:t>, pour un </a:t>
            </a:r>
            <a:r>
              <a:rPr lang="en-US" sz="707" spc="-6" dirty="0" err="1">
                <a:solidFill>
                  <a:srgbClr val="231F20"/>
                </a:solidFill>
                <a:latin typeface="Avenir"/>
              </a:rPr>
              <a:t>ou</a:t>
            </a:r>
            <a:r>
              <a:rPr lang="en-US" sz="707" spc="-6" dirty="0">
                <a:solidFill>
                  <a:srgbClr val="231F20"/>
                </a:solidFill>
                <a:latin typeface="Avenir"/>
              </a:rPr>
              <a:t> des </a:t>
            </a:r>
            <a:r>
              <a:rPr lang="en-US" sz="707" spc="-6" dirty="0" err="1">
                <a:solidFill>
                  <a:srgbClr val="231F20"/>
                </a:solidFill>
                <a:latin typeface="Avenir"/>
              </a:rPr>
              <a:t>salariés</a:t>
            </a:r>
            <a:r>
              <a:rPr lang="en-US" sz="707" spc="-6" dirty="0">
                <a:solidFill>
                  <a:srgbClr val="231F20"/>
                </a:solidFill>
                <a:latin typeface="Avenir"/>
              </a:rPr>
              <a:t> de </a:t>
            </a:r>
            <a:r>
              <a:rPr lang="en-US" sz="707" spc="-6" dirty="0" err="1">
                <a:solidFill>
                  <a:srgbClr val="231F20"/>
                </a:solidFill>
                <a:latin typeface="Avenir"/>
              </a:rPr>
              <a:t>l’un</a:t>
            </a:r>
            <a:r>
              <a:rPr lang="en-US" sz="707" spc="-6" dirty="0">
                <a:solidFill>
                  <a:srgbClr val="231F20"/>
                </a:solidFill>
                <a:latin typeface="Avenir"/>
              </a:rPr>
              <a:t> des deux sexes, </a:t>
            </a:r>
            <a:r>
              <a:rPr lang="en-US" sz="707" spc="-6" dirty="0" err="1">
                <a:solidFill>
                  <a:srgbClr val="231F20"/>
                </a:solidFill>
                <a:latin typeface="Avenir"/>
              </a:rPr>
              <a:t>une</a:t>
            </a:r>
            <a:r>
              <a:rPr lang="en-US" sz="707" spc="-6" dirty="0">
                <a:solidFill>
                  <a:srgbClr val="231F20"/>
                </a:solidFill>
                <a:latin typeface="Avenir"/>
              </a:rPr>
              <a:t> </a:t>
            </a:r>
            <a:r>
              <a:rPr lang="en-US" sz="707" spc="-6" dirty="0" err="1">
                <a:solidFill>
                  <a:srgbClr val="231F20"/>
                </a:solidFill>
                <a:latin typeface="Avenir"/>
              </a:rPr>
              <a:t>rémunération</a:t>
            </a:r>
            <a:r>
              <a:rPr lang="en-US" sz="707" spc="-6" dirty="0">
                <a:solidFill>
                  <a:srgbClr val="231F20"/>
                </a:solidFill>
                <a:latin typeface="Avenir"/>
              </a:rPr>
              <a:t> </a:t>
            </a:r>
            <a:r>
              <a:rPr lang="en-US" sz="707" spc="-6" dirty="0" err="1">
                <a:solidFill>
                  <a:srgbClr val="231F20"/>
                </a:solidFill>
                <a:latin typeface="Avenir"/>
              </a:rPr>
              <a:t>inférieure</a:t>
            </a:r>
            <a:r>
              <a:rPr lang="en-US" sz="707" spc="-6" dirty="0">
                <a:solidFill>
                  <a:srgbClr val="231F20"/>
                </a:solidFill>
                <a:latin typeface="Avenir"/>
              </a:rPr>
              <a:t> à </a:t>
            </a:r>
            <a:r>
              <a:rPr lang="en-US" sz="707" spc="-6" dirty="0" err="1">
                <a:solidFill>
                  <a:srgbClr val="231F20"/>
                </a:solidFill>
                <a:latin typeface="Avenir"/>
              </a:rPr>
              <a:t>celle</a:t>
            </a:r>
            <a:r>
              <a:rPr lang="en-US" sz="707" spc="-6" dirty="0">
                <a:solidFill>
                  <a:srgbClr val="231F20"/>
                </a:solidFill>
                <a:latin typeface="Avenir"/>
              </a:rPr>
              <a:t> de </a:t>
            </a:r>
            <a:r>
              <a:rPr lang="en-US" sz="707" spc="-6" dirty="0" err="1">
                <a:solidFill>
                  <a:srgbClr val="231F20"/>
                </a:solidFill>
                <a:latin typeface="Avenir"/>
              </a:rPr>
              <a:t>salariés</a:t>
            </a:r>
            <a:r>
              <a:rPr lang="en-US" sz="707" spc="-6" dirty="0">
                <a:solidFill>
                  <a:srgbClr val="231F20"/>
                </a:solidFill>
                <a:latin typeface="Avenir"/>
              </a:rPr>
              <a:t> de </a:t>
            </a:r>
            <a:r>
              <a:rPr lang="en-US" sz="707" spc="-6" dirty="0" err="1">
                <a:solidFill>
                  <a:srgbClr val="231F20"/>
                </a:solidFill>
                <a:latin typeface="Avenir"/>
              </a:rPr>
              <a:t>l’autre</a:t>
            </a:r>
            <a:r>
              <a:rPr lang="en-US" sz="707" spc="-6" dirty="0">
                <a:solidFill>
                  <a:srgbClr val="231F20"/>
                </a:solidFill>
                <a:latin typeface="Avenir"/>
              </a:rPr>
              <a:t> </a:t>
            </a:r>
            <a:r>
              <a:rPr lang="en-US" sz="707" spc="-6" dirty="0" err="1">
                <a:solidFill>
                  <a:srgbClr val="231F20"/>
                </a:solidFill>
                <a:latin typeface="Avenir"/>
              </a:rPr>
              <a:t>sexe</a:t>
            </a:r>
            <a:r>
              <a:rPr lang="en-US" sz="707" spc="-6" dirty="0">
                <a:solidFill>
                  <a:srgbClr val="231F20"/>
                </a:solidFill>
                <a:latin typeface="Avenir"/>
              </a:rPr>
              <a:t> pour un </a:t>
            </a:r>
            <a:r>
              <a:rPr lang="en-US" sz="707" spc="-6" dirty="0" err="1">
                <a:solidFill>
                  <a:srgbClr val="231F20"/>
                </a:solidFill>
                <a:latin typeface="Avenir"/>
              </a:rPr>
              <a:t>même</a:t>
            </a:r>
            <a:r>
              <a:rPr lang="en-US" sz="707" spc="-6" dirty="0">
                <a:solidFill>
                  <a:srgbClr val="231F20"/>
                </a:solidFill>
                <a:latin typeface="Avenir"/>
              </a:rPr>
              <a:t> travail </a:t>
            </a:r>
            <a:r>
              <a:rPr lang="en-US" sz="707" spc="-6" dirty="0" err="1">
                <a:solidFill>
                  <a:srgbClr val="231F20"/>
                </a:solidFill>
                <a:latin typeface="Avenir"/>
              </a:rPr>
              <a:t>ou</a:t>
            </a:r>
            <a:r>
              <a:rPr lang="en-US" sz="707" spc="-6" dirty="0">
                <a:solidFill>
                  <a:srgbClr val="231F20"/>
                </a:solidFill>
                <a:latin typeface="Avenir"/>
              </a:rPr>
              <a:t> un travail de </a:t>
            </a:r>
            <a:r>
              <a:rPr lang="en-US" sz="707" spc="-6" dirty="0" err="1">
                <a:solidFill>
                  <a:srgbClr val="231F20"/>
                </a:solidFill>
                <a:latin typeface="Avenir"/>
              </a:rPr>
              <a:t>valeur</a:t>
            </a:r>
            <a:r>
              <a:rPr lang="en-US" sz="707" spc="-6" dirty="0">
                <a:solidFill>
                  <a:srgbClr val="231F20"/>
                </a:solidFill>
                <a:latin typeface="Avenir"/>
              </a:rPr>
              <a:t> </a:t>
            </a:r>
            <a:r>
              <a:rPr lang="en-US" sz="707" spc="-6" dirty="0" err="1">
                <a:solidFill>
                  <a:srgbClr val="231F20"/>
                </a:solidFill>
                <a:latin typeface="Avenir"/>
              </a:rPr>
              <a:t>égale</a:t>
            </a:r>
            <a:r>
              <a:rPr lang="en-US" sz="707" spc="-6" dirty="0">
                <a:solidFill>
                  <a:srgbClr val="231F20"/>
                </a:solidFill>
                <a:latin typeface="Avenir"/>
              </a:rPr>
              <a:t>.</a:t>
            </a:r>
            <a:r>
              <a:rPr lang="en-US" sz="707" spc="-6" dirty="0">
                <a:solidFill>
                  <a:srgbClr val="000000"/>
                </a:solidFill>
                <a:latin typeface="Avenir"/>
              </a:rPr>
              <a:t> </a:t>
            </a:r>
          </a:p>
          <a:p>
            <a:pPr algn="just">
              <a:lnSpc>
                <a:spcPts val="707"/>
              </a:lnSpc>
            </a:pPr>
            <a:r>
              <a:rPr lang="en-US" sz="707" spc="4" dirty="0">
                <a:solidFill>
                  <a:srgbClr val="231F20"/>
                </a:solidFill>
                <a:latin typeface="Avenir"/>
              </a:rPr>
              <a:t>La </a:t>
            </a:r>
            <a:r>
              <a:rPr lang="en-US" sz="707" spc="4" dirty="0" err="1">
                <a:solidFill>
                  <a:srgbClr val="231F20"/>
                </a:solidFill>
                <a:latin typeface="Avenir"/>
              </a:rPr>
              <a:t>rémunération</a:t>
            </a:r>
            <a:r>
              <a:rPr lang="en-US" sz="707" spc="4" dirty="0">
                <a:solidFill>
                  <a:srgbClr val="231F20"/>
                </a:solidFill>
                <a:latin typeface="Avenir"/>
              </a:rPr>
              <a:t> plus </a:t>
            </a:r>
            <a:r>
              <a:rPr lang="en-US" sz="707" spc="4" dirty="0" err="1">
                <a:solidFill>
                  <a:srgbClr val="231F20"/>
                </a:solidFill>
                <a:latin typeface="Avenir"/>
              </a:rPr>
              <a:t>élevée</a:t>
            </a:r>
            <a:r>
              <a:rPr lang="en-US" sz="707" spc="4" dirty="0">
                <a:solidFill>
                  <a:srgbClr val="231F20"/>
                </a:solidFill>
                <a:latin typeface="Avenir"/>
              </a:rPr>
              <a:t> </a:t>
            </a:r>
            <a:r>
              <a:rPr lang="en-US" sz="707" spc="4" dirty="0" err="1">
                <a:solidFill>
                  <a:srgbClr val="231F20"/>
                </a:solidFill>
                <a:latin typeface="Avenir"/>
              </a:rPr>
              <a:t>dont</a:t>
            </a:r>
            <a:r>
              <a:rPr lang="en-US" sz="707" spc="4" dirty="0">
                <a:solidFill>
                  <a:srgbClr val="231F20"/>
                </a:solidFill>
                <a:latin typeface="Avenir"/>
              </a:rPr>
              <a:t> </a:t>
            </a:r>
            <a:r>
              <a:rPr lang="en-US" sz="707" spc="4" dirty="0" err="1">
                <a:solidFill>
                  <a:srgbClr val="231F20"/>
                </a:solidFill>
                <a:latin typeface="Avenir"/>
              </a:rPr>
              <a:t>bénéficient</a:t>
            </a:r>
            <a:r>
              <a:rPr lang="en-US" sz="707" spc="4" dirty="0">
                <a:solidFill>
                  <a:srgbClr val="231F20"/>
                </a:solidFill>
                <a:latin typeface="Avenir"/>
              </a:rPr>
              <a:t> </a:t>
            </a:r>
            <a:r>
              <a:rPr lang="en-US" sz="707" spc="4" dirty="0" err="1">
                <a:solidFill>
                  <a:srgbClr val="231F20"/>
                </a:solidFill>
                <a:latin typeface="Avenir"/>
              </a:rPr>
              <a:t>ces</a:t>
            </a:r>
            <a:r>
              <a:rPr lang="en-US" sz="707" spc="4" dirty="0">
                <a:solidFill>
                  <a:srgbClr val="231F20"/>
                </a:solidFill>
                <a:latin typeface="Avenir"/>
              </a:rPr>
              <a:t> </a:t>
            </a:r>
            <a:r>
              <a:rPr lang="en-US" sz="707" spc="4" dirty="0" err="1">
                <a:solidFill>
                  <a:srgbClr val="231F20"/>
                </a:solidFill>
                <a:latin typeface="Avenir"/>
              </a:rPr>
              <a:t>derniers</a:t>
            </a:r>
            <a:r>
              <a:rPr lang="en-US" sz="707" spc="4" dirty="0">
                <a:solidFill>
                  <a:srgbClr val="231F20"/>
                </a:solidFill>
                <a:latin typeface="Avenir"/>
              </a:rPr>
              <a:t> </a:t>
            </a:r>
            <a:r>
              <a:rPr lang="en-US" sz="707" spc="4" dirty="0" err="1">
                <a:solidFill>
                  <a:srgbClr val="231F20"/>
                </a:solidFill>
                <a:latin typeface="Avenir"/>
              </a:rPr>
              <a:t>salariés</a:t>
            </a:r>
            <a:r>
              <a:rPr lang="en-US" sz="707" spc="4" dirty="0">
                <a:solidFill>
                  <a:srgbClr val="231F20"/>
                </a:solidFill>
                <a:latin typeface="Avenir"/>
              </a:rPr>
              <a:t> </a:t>
            </a:r>
            <a:r>
              <a:rPr lang="en-US" sz="707" spc="4" dirty="0" err="1">
                <a:solidFill>
                  <a:srgbClr val="231F20"/>
                </a:solidFill>
                <a:latin typeface="Avenir"/>
              </a:rPr>
              <a:t>est</a:t>
            </a:r>
            <a:r>
              <a:rPr lang="en-US" sz="707" spc="4" dirty="0">
                <a:solidFill>
                  <a:srgbClr val="231F20"/>
                </a:solidFill>
                <a:latin typeface="Avenir"/>
              </a:rPr>
              <a:t> </a:t>
            </a:r>
            <a:r>
              <a:rPr lang="en-US" sz="707" spc="4" dirty="0" err="1">
                <a:solidFill>
                  <a:srgbClr val="231F20"/>
                </a:solidFill>
                <a:latin typeface="Avenir"/>
              </a:rPr>
              <a:t>substituée</a:t>
            </a:r>
            <a:r>
              <a:rPr lang="en-US" sz="707" spc="4" dirty="0">
                <a:solidFill>
                  <a:srgbClr val="231F20"/>
                </a:solidFill>
                <a:latin typeface="Avenir"/>
              </a:rPr>
              <a:t> de plein droit à </a:t>
            </a:r>
            <a:r>
              <a:rPr lang="en-US" sz="707" spc="4" dirty="0" err="1">
                <a:solidFill>
                  <a:srgbClr val="231F20"/>
                </a:solidFill>
                <a:latin typeface="Avenir"/>
              </a:rPr>
              <a:t>celle</a:t>
            </a:r>
            <a:r>
              <a:rPr lang="en-US" sz="707" spc="4" dirty="0">
                <a:solidFill>
                  <a:srgbClr val="231F20"/>
                </a:solidFill>
                <a:latin typeface="Avenir"/>
              </a:rPr>
              <a:t> que </a:t>
            </a:r>
            <a:r>
              <a:rPr lang="en-US" sz="707" spc="4" dirty="0" err="1">
                <a:solidFill>
                  <a:srgbClr val="231F20"/>
                </a:solidFill>
                <a:latin typeface="Avenir"/>
              </a:rPr>
              <a:t>comportait</a:t>
            </a:r>
            <a:r>
              <a:rPr lang="en-US" sz="707" spc="4" dirty="0">
                <a:solidFill>
                  <a:srgbClr val="231F20"/>
                </a:solidFill>
                <a:latin typeface="Avenir"/>
              </a:rPr>
              <a:t> la disposition </a:t>
            </a:r>
            <a:r>
              <a:rPr lang="en-US" sz="707" spc="4" dirty="0" err="1">
                <a:solidFill>
                  <a:srgbClr val="231F20"/>
                </a:solidFill>
                <a:latin typeface="Avenir"/>
              </a:rPr>
              <a:t>entachée</a:t>
            </a:r>
            <a:r>
              <a:rPr lang="en-US" sz="707" spc="4" dirty="0">
                <a:solidFill>
                  <a:srgbClr val="231F20"/>
                </a:solidFill>
                <a:latin typeface="Avenir"/>
              </a:rPr>
              <a:t> de </a:t>
            </a:r>
            <a:r>
              <a:rPr lang="en-US" sz="707" spc="4" dirty="0" err="1">
                <a:solidFill>
                  <a:srgbClr val="231F20"/>
                </a:solidFill>
                <a:latin typeface="Avenir"/>
              </a:rPr>
              <a:t>nullité</a:t>
            </a:r>
            <a:r>
              <a:rPr lang="en-US" sz="707" spc="4" dirty="0">
                <a:solidFill>
                  <a:srgbClr val="231F20"/>
                </a:solidFill>
                <a:latin typeface="Avenir"/>
              </a:rPr>
              <a:t>.</a:t>
            </a:r>
            <a:r>
              <a:rPr lang="en-US" sz="707" spc="4" dirty="0">
                <a:solidFill>
                  <a:srgbClr val="000000"/>
                </a:solidFill>
                <a:latin typeface="Avenir"/>
              </a:rPr>
              <a:t> </a:t>
            </a:r>
          </a:p>
          <a:p>
            <a:pPr algn="just">
              <a:lnSpc>
                <a:spcPts val="707"/>
              </a:lnSpc>
            </a:pPr>
            <a:r>
              <a:rPr lang="en-US" sz="707" spc="4" dirty="0">
                <a:solidFill>
                  <a:srgbClr val="231F20"/>
                </a:solidFill>
                <a:latin typeface="Avenir Bold"/>
              </a:rPr>
              <a:t>Article R. 3221-2 du Code du Travail </a:t>
            </a:r>
          </a:p>
          <a:p>
            <a:pPr algn="just">
              <a:lnSpc>
                <a:spcPts val="707"/>
              </a:lnSpc>
            </a:pPr>
            <a:r>
              <a:rPr lang="en-US" sz="707" spc="4" dirty="0" err="1">
                <a:solidFill>
                  <a:srgbClr val="231F20"/>
                </a:solidFill>
                <a:latin typeface="Avenir Italics"/>
                <a:ea typeface="Avenir Italics"/>
              </a:rPr>
              <a:t>Modifié</a:t>
            </a:r>
            <a:r>
              <a:rPr lang="en-US" sz="707" spc="4" dirty="0">
                <a:solidFill>
                  <a:srgbClr val="231F20"/>
                </a:solidFill>
                <a:latin typeface="Avenir Italics"/>
                <a:ea typeface="Avenir Italics"/>
              </a:rPr>
              <a:t> par </a:t>
            </a:r>
            <a:r>
              <a:rPr lang="en-US" sz="707" spc="4" dirty="0" err="1">
                <a:solidFill>
                  <a:srgbClr val="231F20"/>
                </a:solidFill>
                <a:latin typeface="Avenir Italics"/>
                <a:ea typeface="Avenir Italics"/>
              </a:rPr>
              <a:t>Décret</a:t>
            </a:r>
            <a:r>
              <a:rPr lang="en-US" sz="707" spc="4" dirty="0">
                <a:solidFill>
                  <a:srgbClr val="231F20"/>
                </a:solidFill>
                <a:latin typeface="Avenir Italics"/>
                <a:ea typeface="Avenir Italics"/>
              </a:rPr>
              <a:t> n°2016-1417 du 20 </a:t>
            </a:r>
            <a:r>
              <a:rPr lang="en-US" sz="707" spc="4" dirty="0" err="1">
                <a:solidFill>
                  <a:srgbClr val="231F20"/>
                </a:solidFill>
                <a:latin typeface="Avenir Italics"/>
                <a:ea typeface="Avenir Italics"/>
              </a:rPr>
              <a:t>octobre</a:t>
            </a:r>
            <a:r>
              <a:rPr lang="en-US" sz="707" spc="4" dirty="0">
                <a:solidFill>
                  <a:srgbClr val="231F20"/>
                </a:solidFill>
                <a:latin typeface="Avenir Italics"/>
                <a:ea typeface="Avenir Italics"/>
              </a:rPr>
              <a:t> 2016 - art. 7 </a:t>
            </a:r>
          </a:p>
          <a:p>
            <a:pPr algn="just">
              <a:lnSpc>
                <a:spcPts val="707"/>
              </a:lnSpc>
            </a:pPr>
            <a:r>
              <a:rPr lang="en-US" sz="707" spc="4" dirty="0">
                <a:solidFill>
                  <a:srgbClr val="231F20"/>
                </a:solidFill>
                <a:latin typeface="Avenir"/>
              </a:rPr>
              <a:t>Les dispositions des articles L. 3221-1 à L. 3221-7 du code du travail </a:t>
            </a:r>
            <a:r>
              <a:rPr lang="en-US" sz="707" spc="4" dirty="0" err="1">
                <a:solidFill>
                  <a:srgbClr val="231F20"/>
                </a:solidFill>
                <a:latin typeface="Avenir"/>
              </a:rPr>
              <a:t>sont</a:t>
            </a:r>
            <a:r>
              <a:rPr lang="en-US" sz="707" spc="4" dirty="0">
                <a:solidFill>
                  <a:srgbClr val="231F20"/>
                </a:solidFill>
                <a:latin typeface="Avenir"/>
              </a:rPr>
              <a:t> </a:t>
            </a:r>
            <a:r>
              <a:rPr lang="en-US" sz="707" spc="4" dirty="0" err="1">
                <a:solidFill>
                  <a:srgbClr val="231F20"/>
                </a:solidFill>
                <a:latin typeface="Avenir"/>
              </a:rPr>
              <a:t>portées</a:t>
            </a:r>
            <a:r>
              <a:rPr lang="en-US" sz="707" spc="4" dirty="0">
                <a:solidFill>
                  <a:srgbClr val="231F20"/>
                </a:solidFill>
                <a:latin typeface="Avenir"/>
              </a:rPr>
              <a:t>, par tout </a:t>
            </a:r>
            <a:r>
              <a:rPr lang="en-US" sz="707" spc="4" dirty="0" err="1">
                <a:solidFill>
                  <a:srgbClr val="231F20"/>
                </a:solidFill>
                <a:latin typeface="Avenir"/>
              </a:rPr>
              <a:t>moyen</a:t>
            </a:r>
            <a:r>
              <a:rPr lang="en-US" sz="707" spc="4" dirty="0">
                <a:solidFill>
                  <a:srgbClr val="231F20"/>
                </a:solidFill>
                <a:latin typeface="Avenir"/>
              </a:rPr>
              <a:t>, à la </a:t>
            </a:r>
            <a:r>
              <a:rPr lang="en-US" sz="707" spc="4" dirty="0" err="1">
                <a:solidFill>
                  <a:srgbClr val="231F20"/>
                </a:solidFill>
                <a:latin typeface="Avenir"/>
              </a:rPr>
              <a:t>connaissance</a:t>
            </a:r>
            <a:r>
              <a:rPr lang="en-US" sz="707" spc="4" dirty="0">
                <a:solidFill>
                  <a:srgbClr val="231F20"/>
                </a:solidFill>
                <a:latin typeface="Avenir"/>
              </a:rPr>
              <a:t> des </a:t>
            </a:r>
            <a:r>
              <a:rPr lang="en-US" sz="707" spc="4" dirty="0" err="1">
                <a:solidFill>
                  <a:srgbClr val="231F20"/>
                </a:solidFill>
                <a:latin typeface="Avenir"/>
              </a:rPr>
              <a:t>personnes</a:t>
            </a:r>
            <a:r>
              <a:rPr lang="en-US" sz="707" spc="4" dirty="0">
                <a:solidFill>
                  <a:srgbClr val="231F20"/>
                </a:solidFill>
                <a:latin typeface="Avenir"/>
              </a:rPr>
              <a:t> </a:t>
            </a:r>
            <a:r>
              <a:rPr lang="en-US" sz="707" spc="4" dirty="0" err="1">
                <a:solidFill>
                  <a:srgbClr val="231F20"/>
                </a:solidFill>
                <a:latin typeface="Avenir"/>
              </a:rPr>
              <a:t>ayant</a:t>
            </a:r>
            <a:r>
              <a:rPr lang="en-US" sz="707" spc="4" dirty="0">
                <a:solidFill>
                  <a:srgbClr val="231F20"/>
                </a:solidFill>
                <a:latin typeface="Avenir"/>
              </a:rPr>
              <a:t> </a:t>
            </a:r>
            <a:r>
              <a:rPr lang="en-US" sz="707" spc="4" dirty="0" err="1">
                <a:solidFill>
                  <a:srgbClr val="231F20"/>
                </a:solidFill>
                <a:latin typeface="Avenir"/>
              </a:rPr>
              <a:t>accès</a:t>
            </a:r>
            <a:r>
              <a:rPr lang="en-US" sz="707" spc="4" dirty="0">
                <a:solidFill>
                  <a:srgbClr val="231F20"/>
                </a:solidFill>
                <a:latin typeface="Avenir"/>
              </a:rPr>
              <a:t> aux </a:t>
            </a:r>
            <a:r>
              <a:rPr lang="en-US" sz="707" spc="4" dirty="0" err="1">
                <a:solidFill>
                  <a:srgbClr val="231F20"/>
                </a:solidFill>
                <a:latin typeface="Avenir"/>
              </a:rPr>
              <a:t>lieux</a:t>
            </a:r>
            <a:r>
              <a:rPr lang="en-US" sz="707" spc="4" dirty="0">
                <a:solidFill>
                  <a:srgbClr val="231F20"/>
                </a:solidFill>
                <a:latin typeface="Avenir"/>
              </a:rPr>
              <a:t> de travail, </a:t>
            </a:r>
            <a:r>
              <a:rPr lang="en-US" sz="707" spc="4" dirty="0" err="1">
                <a:solidFill>
                  <a:srgbClr val="231F20"/>
                </a:solidFill>
                <a:latin typeface="Avenir"/>
              </a:rPr>
              <a:t>ainsi</a:t>
            </a:r>
            <a:r>
              <a:rPr lang="en-US" sz="707" spc="4" dirty="0">
                <a:solidFill>
                  <a:srgbClr val="231F20"/>
                </a:solidFill>
                <a:latin typeface="Avenir"/>
              </a:rPr>
              <a:t> </a:t>
            </a:r>
            <a:r>
              <a:rPr lang="en-US" sz="707" spc="4" dirty="0" err="1">
                <a:solidFill>
                  <a:srgbClr val="231F20"/>
                </a:solidFill>
                <a:latin typeface="Avenir"/>
              </a:rPr>
              <a:t>qu’aux</a:t>
            </a:r>
            <a:r>
              <a:rPr lang="en-US" sz="707" spc="4" dirty="0">
                <a:solidFill>
                  <a:srgbClr val="231F20"/>
                </a:solidFill>
                <a:latin typeface="Avenir"/>
              </a:rPr>
              <a:t> </a:t>
            </a:r>
            <a:r>
              <a:rPr lang="en-US" sz="707" spc="4" dirty="0" err="1">
                <a:solidFill>
                  <a:srgbClr val="231F20"/>
                </a:solidFill>
                <a:latin typeface="Avenir"/>
              </a:rPr>
              <a:t>candidats</a:t>
            </a:r>
            <a:r>
              <a:rPr lang="en-US" sz="707" spc="4" dirty="0">
                <a:solidFill>
                  <a:srgbClr val="231F20"/>
                </a:solidFill>
                <a:latin typeface="Avenir"/>
              </a:rPr>
              <a:t> à </a:t>
            </a:r>
            <a:r>
              <a:rPr lang="en-US" sz="707" spc="4" dirty="0" err="1">
                <a:solidFill>
                  <a:srgbClr val="231F20"/>
                </a:solidFill>
                <a:latin typeface="Avenir"/>
              </a:rPr>
              <a:t>l’embauche</a:t>
            </a:r>
            <a:r>
              <a:rPr lang="en-US" sz="707" spc="4" dirty="0">
                <a:solidFill>
                  <a:srgbClr val="231F20"/>
                </a:solidFill>
                <a:latin typeface="Avenir"/>
              </a:rPr>
              <a:t>. </a:t>
            </a:r>
          </a:p>
          <a:p>
            <a:pPr algn="just">
              <a:lnSpc>
                <a:spcPts val="707"/>
              </a:lnSpc>
            </a:pPr>
            <a:r>
              <a:rPr lang="en-US" sz="707" spc="4" dirty="0">
                <a:solidFill>
                  <a:srgbClr val="231F20"/>
                </a:solidFill>
                <a:latin typeface="Avenir"/>
              </a:rPr>
              <a:t>Il </a:t>
            </a:r>
            <a:r>
              <a:rPr lang="en-US" sz="707" spc="4" dirty="0" err="1">
                <a:solidFill>
                  <a:srgbClr val="231F20"/>
                </a:solidFill>
                <a:latin typeface="Avenir"/>
              </a:rPr>
              <a:t>en</a:t>
            </a:r>
            <a:r>
              <a:rPr lang="en-US" sz="707" spc="4" dirty="0">
                <a:solidFill>
                  <a:srgbClr val="231F20"/>
                </a:solidFill>
                <a:latin typeface="Avenir"/>
              </a:rPr>
              <a:t> </a:t>
            </a:r>
            <a:r>
              <a:rPr lang="en-US" sz="707" spc="4" dirty="0" err="1">
                <a:solidFill>
                  <a:srgbClr val="231F20"/>
                </a:solidFill>
                <a:latin typeface="Avenir"/>
              </a:rPr>
              <a:t>est</a:t>
            </a:r>
            <a:r>
              <a:rPr lang="en-US" sz="707" spc="4" dirty="0">
                <a:solidFill>
                  <a:srgbClr val="231F20"/>
                </a:solidFill>
                <a:latin typeface="Avenir"/>
              </a:rPr>
              <a:t> de </a:t>
            </a:r>
            <a:r>
              <a:rPr lang="en-US" sz="707" spc="4" dirty="0" err="1">
                <a:solidFill>
                  <a:srgbClr val="231F20"/>
                </a:solidFill>
                <a:latin typeface="Avenir"/>
              </a:rPr>
              <a:t>même</a:t>
            </a:r>
            <a:r>
              <a:rPr lang="en-US" sz="707" spc="4" dirty="0">
                <a:solidFill>
                  <a:srgbClr val="231F20"/>
                </a:solidFill>
                <a:latin typeface="Avenir"/>
              </a:rPr>
              <a:t> pour les dispositions </a:t>
            </a:r>
            <a:r>
              <a:rPr lang="en-US" sz="707" spc="4" dirty="0" err="1">
                <a:solidFill>
                  <a:srgbClr val="231F20"/>
                </a:solidFill>
                <a:latin typeface="Avenir"/>
              </a:rPr>
              <a:t>réglementaires</a:t>
            </a:r>
            <a:r>
              <a:rPr lang="en-US" sz="707" spc="4" dirty="0">
                <a:solidFill>
                  <a:srgbClr val="231F20"/>
                </a:solidFill>
                <a:latin typeface="Avenir"/>
              </a:rPr>
              <a:t> pris pour </a:t>
            </a:r>
            <a:r>
              <a:rPr lang="en-US" sz="707" spc="4" dirty="0" err="1">
                <a:solidFill>
                  <a:srgbClr val="231F20"/>
                </a:solidFill>
                <a:latin typeface="Avenir"/>
              </a:rPr>
              <a:t>l’application</a:t>
            </a:r>
            <a:r>
              <a:rPr lang="en-US" sz="707" spc="4" dirty="0">
                <a:solidFill>
                  <a:srgbClr val="231F20"/>
                </a:solidFill>
                <a:latin typeface="Avenir"/>
              </a:rPr>
              <a:t> de </a:t>
            </a:r>
            <a:r>
              <a:rPr lang="en-US" sz="707" spc="4" dirty="0" err="1">
                <a:solidFill>
                  <a:srgbClr val="231F20"/>
                </a:solidFill>
                <a:latin typeface="Avenir"/>
              </a:rPr>
              <a:t>ces</a:t>
            </a:r>
            <a:r>
              <a:rPr lang="en-US" sz="707" spc="4" dirty="0">
                <a:solidFill>
                  <a:srgbClr val="231F20"/>
                </a:solidFill>
                <a:latin typeface="Avenir"/>
              </a:rPr>
              <a:t> articles. </a:t>
            </a:r>
          </a:p>
        </p:txBody>
      </p:sp>
      <p:sp>
        <p:nvSpPr>
          <p:cNvPr id="158" name="TextBox 158"/>
          <p:cNvSpPr txBox="1"/>
          <p:nvPr/>
        </p:nvSpPr>
        <p:spPr>
          <a:xfrm>
            <a:off x="7440662" y="5956300"/>
            <a:ext cx="2875758" cy="230778"/>
          </a:xfrm>
          <a:prstGeom prst="rect">
            <a:avLst/>
          </a:prstGeom>
        </p:spPr>
        <p:txBody>
          <a:bodyPr lIns="0" tIns="0" rIns="0" bIns="0" rtlCol="0" anchor="t">
            <a:spAutoFit/>
          </a:bodyPr>
          <a:lstStyle/>
          <a:p>
            <a:pPr algn="l">
              <a:lnSpc>
                <a:spcPts val="1781"/>
              </a:lnSpc>
            </a:pPr>
            <a:r>
              <a:rPr lang="en-US" sz="1272" spc="-24" dirty="0">
                <a:solidFill>
                  <a:srgbClr val="536070"/>
                </a:solidFill>
                <a:latin typeface="Avenir"/>
              </a:rPr>
              <a:t>LUTTE CONTRE LES DISCRIMINATIONS</a:t>
            </a:r>
            <a:r>
              <a:rPr lang="en-US" sz="1272" spc="-24" dirty="0">
                <a:solidFill>
                  <a:srgbClr val="000000"/>
                </a:solidFill>
                <a:latin typeface="Avenir"/>
              </a:rPr>
              <a:t> </a:t>
            </a:r>
          </a:p>
        </p:txBody>
      </p:sp>
      <p:sp>
        <p:nvSpPr>
          <p:cNvPr id="159" name="TextBox 159"/>
          <p:cNvSpPr txBox="1"/>
          <p:nvPr/>
        </p:nvSpPr>
        <p:spPr>
          <a:xfrm>
            <a:off x="7435138" y="6187078"/>
            <a:ext cx="2443869" cy="4066143"/>
          </a:xfrm>
          <a:prstGeom prst="rect">
            <a:avLst/>
          </a:prstGeom>
        </p:spPr>
        <p:txBody>
          <a:bodyPr lIns="0" tIns="0" rIns="0" bIns="0" rtlCol="0" anchor="t">
            <a:spAutoFit/>
          </a:bodyPr>
          <a:lstStyle/>
          <a:p>
            <a:pPr algn="just">
              <a:lnSpc>
                <a:spcPts val="707"/>
              </a:lnSpc>
            </a:pPr>
            <a:r>
              <a:rPr lang="en-US" sz="707" spc="-6" dirty="0">
                <a:solidFill>
                  <a:srgbClr val="231F20"/>
                </a:solidFill>
                <a:latin typeface="Avenir Bold"/>
              </a:rPr>
              <a:t>Article 225-1 du Code du Travail </a:t>
            </a:r>
          </a:p>
          <a:p>
            <a:pPr algn="just">
              <a:lnSpc>
                <a:spcPts val="707"/>
              </a:lnSpc>
            </a:pPr>
            <a:r>
              <a:rPr lang="en-US" sz="707" spc="-6" dirty="0" err="1">
                <a:solidFill>
                  <a:srgbClr val="231F20"/>
                </a:solidFill>
                <a:latin typeface="Avenir Italics"/>
                <a:ea typeface="Avenir Italics"/>
              </a:rPr>
              <a:t>Modifié</a:t>
            </a:r>
            <a:r>
              <a:rPr lang="en-US" sz="707" spc="-6" dirty="0">
                <a:solidFill>
                  <a:srgbClr val="231F20"/>
                </a:solidFill>
                <a:latin typeface="Avenir Italics"/>
                <a:ea typeface="Avenir Italics"/>
              </a:rPr>
              <a:t> par LOI n°2016-1547 du 18 </a:t>
            </a:r>
            <a:r>
              <a:rPr lang="en-US" sz="707" spc="-6" dirty="0" err="1">
                <a:solidFill>
                  <a:srgbClr val="231F20"/>
                </a:solidFill>
                <a:latin typeface="Avenir Italics"/>
                <a:ea typeface="Avenir Italics"/>
              </a:rPr>
              <a:t>novembre</a:t>
            </a:r>
            <a:r>
              <a:rPr lang="en-US" sz="707" spc="-6" dirty="0">
                <a:solidFill>
                  <a:srgbClr val="231F20"/>
                </a:solidFill>
                <a:latin typeface="Avenir Italics"/>
                <a:ea typeface="Avenir Italics"/>
              </a:rPr>
              <a:t> 2016 - art. 86 </a:t>
            </a:r>
          </a:p>
          <a:p>
            <a:pPr algn="just">
              <a:lnSpc>
                <a:spcPts val="707"/>
              </a:lnSpc>
            </a:pPr>
            <a:r>
              <a:rPr lang="en-US" sz="707" spc="-6" dirty="0" err="1">
                <a:solidFill>
                  <a:srgbClr val="231F20"/>
                </a:solidFill>
                <a:latin typeface="Avenir"/>
              </a:rPr>
              <a:t>Constitue</a:t>
            </a:r>
            <a:r>
              <a:rPr lang="en-US" sz="707" spc="-6" dirty="0">
                <a:solidFill>
                  <a:srgbClr val="231F20"/>
                </a:solidFill>
                <a:latin typeface="Avenir"/>
              </a:rPr>
              <a:t> </a:t>
            </a:r>
            <a:r>
              <a:rPr lang="en-US" sz="707" spc="-6" dirty="0" err="1">
                <a:solidFill>
                  <a:srgbClr val="231F20"/>
                </a:solidFill>
                <a:latin typeface="Avenir"/>
              </a:rPr>
              <a:t>une</a:t>
            </a:r>
            <a:r>
              <a:rPr lang="en-US" sz="707" spc="-6" dirty="0">
                <a:solidFill>
                  <a:srgbClr val="231F20"/>
                </a:solidFill>
                <a:latin typeface="Avenir"/>
              </a:rPr>
              <a:t> discrimination </a:t>
            </a:r>
            <a:r>
              <a:rPr lang="en-US" sz="707" spc="-6" dirty="0" err="1">
                <a:solidFill>
                  <a:srgbClr val="231F20"/>
                </a:solidFill>
                <a:latin typeface="Avenir"/>
              </a:rPr>
              <a:t>toute</a:t>
            </a:r>
            <a:r>
              <a:rPr lang="en-US" sz="707" spc="-6" dirty="0">
                <a:solidFill>
                  <a:srgbClr val="231F20"/>
                </a:solidFill>
                <a:latin typeface="Avenir"/>
              </a:rPr>
              <a:t> distinction </a:t>
            </a:r>
            <a:r>
              <a:rPr lang="en-US" sz="707" spc="-6" dirty="0" err="1">
                <a:solidFill>
                  <a:srgbClr val="231F20"/>
                </a:solidFill>
                <a:latin typeface="Avenir"/>
              </a:rPr>
              <a:t>opérée</a:t>
            </a:r>
            <a:r>
              <a:rPr lang="en-US" sz="707" spc="-6" dirty="0">
                <a:solidFill>
                  <a:srgbClr val="231F20"/>
                </a:solidFill>
                <a:latin typeface="Avenir"/>
              </a:rPr>
              <a:t> entre les</a:t>
            </a:r>
            <a:r>
              <a:rPr lang="en-US" sz="707" spc="-6" dirty="0">
                <a:solidFill>
                  <a:srgbClr val="000000"/>
                </a:solidFill>
                <a:latin typeface="Avenir"/>
              </a:rPr>
              <a:t> </a:t>
            </a:r>
            <a:r>
              <a:rPr lang="en-US" sz="707" spc="-6" dirty="0" err="1">
                <a:solidFill>
                  <a:srgbClr val="231F20"/>
                </a:solidFill>
                <a:latin typeface="Avenir"/>
              </a:rPr>
              <a:t>personnes</a:t>
            </a:r>
            <a:r>
              <a:rPr lang="en-US" sz="707" spc="-6" dirty="0">
                <a:solidFill>
                  <a:srgbClr val="231F20"/>
                </a:solidFill>
                <a:latin typeface="Avenir"/>
              </a:rPr>
              <a:t> physiques sur le </a:t>
            </a:r>
            <a:r>
              <a:rPr lang="en-US" sz="707" spc="-6" dirty="0" err="1">
                <a:solidFill>
                  <a:srgbClr val="231F20"/>
                </a:solidFill>
                <a:latin typeface="Avenir"/>
              </a:rPr>
              <a:t>fondement</a:t>
            </a:r>
            <a:r>
              <a:rPr lang="en-US" sz="707" spc="-6" dirty="0">
                <a:solidFill>
                  <a:srgbClr val="231F20"/>
                </a:solidFill>
                <a:latin typeface="Avenir"/>
              </a:rPr>
              <a:t> de </a:t>
            </a:r>
            <a:r>
              <a:rPr lang="en-US" sz="707" spc="-6" dirty="0" err="1">
                <a:solidFill>
                  <a:srgbClr val="231F20"/>
                </a:solidFill>
                <a:latin typeface="Avenir"/>
              </a:rPr>
              <a:t>leur</a:t>
            </a:r>
            <a:r>
              <a:rPr lang="en-US" sz="707" spc="-6" dirty="0">
                <a:solidFill>
                  <a:srgbClr val="231F20"/>
                </a:solidFill>
                <a:latin typeface="Avenir"/>
              </a:rPr>
              <a:t> origine, de </a:t>
            </a:r>
            <a:r>
              <a:rPr lang="en-US" sz="707" spc="-6" dirty="0" err="1">
                <a:solidFill>
                  <a:srgbClr val="231F20"/>
                </a:solidFill>
                <a:latin typeface="Avenir"/>
              </a:rPr>
              <a:t>leur</a:t>
            </a:r>
            <a:r>
              <a:rPr lang="en-US" sz="707" spc="-6" dirty="0">
                <a:solidFill>
                  <a:srgbClr val="231F20"/>
                </a:solidFill>
                <a:latin typeface="Avenir"/>
              </a:rPr>
              <a:t> </a:t>
            </a:r>
            <a:r>
              <a:rPr lang="en-US" sz="707" spc="-6" dirty="0" err="1">
                <a:solidFill>
                  <a:srgbClr val="231F20"/>
                </a:solidFill>
                <a:latin typeface="Avenir"/>
              </a:rPr>
              <a:t>sexe</a:t>
            </a:r>
            <a:r>
              <a:rPr lang="en-US" sz="707" spc="-6" dirty="0">
                <a:solidFill>
                  <a:srgbClr val="231F20"/>
                </a:solidFill>
                <a:latin typeface="Avenir"/>
              </a:rPr>
              <a:t>, de </a:t>
            </a:r>
            <a:r>
              <a:rPr lang="en-US" sz="707" spc="-6" dirty="0" err="1">
                <a:solidFill>
                  <a:srgbClr val="231F20"/>
                </a:solidFill>
                <a:latin typeface="Avenir"/>
              </a:rPr>
              <a:t>leur</a:t>
            </a:r>
            <a:r>
              <a:rPr lang="en-US" sz="707" spc="-6" dirty="0">
                <a:solidFill>
                  <a:srgbClr val="231F20"/>
                </a:solidFill>
                <a:latin typeface="Avenir"/>
              </a:rPr>
              <a:t> situation de </a:t>
            </a:r>
            <a:r>
              <a:rPr lang="en-US" sz="707" spc="-6" dirty="0" err="1">
                <a:solidFill>
                  <a:srgbClr val="231F20"/>
                </a:solidFill>
                <a:latin typeface="Avenir"/>
              </a:rPr>
              <a:t>famille</a:t>
            </a:r>
            <a:r>
              <a:rPr lang="en-US" sz="707" spc="-6" dirty="0">
                <a:solidFill>
                  <a:srgbClr val="231F20"/>
                </a:solidFill>
                <a:latin typeface="Avenir"/>
              </a:rPr>
              <a:t>, de </a:t>
            </a:r>
            <a:r>
              <a:rPr lang="en-US" sz="707" spc="-6" dirty="0" err="1">
                <a:solidFill>
                  <a:srgbClr val="231F20"/>
                </a:solidFill>
                <a:latin typeface="Avenir"/>
              </a:rPr>
              <a:t>leur</a:t>
            </a:r>
            <a:r>
              <a:rPr lang="en-US" sz="707" spc="-6" dirty="0">
                <a:solidFill>
                  <a:srgbClr val="231F20"/>
                </a:solidFill>
                <a:latin typeface="Avenir"/>
              </a:rPr>
              <a:t> </a:t>
            </a:r>
            <a:r>
              <a:rPr lang="en-US" sz="707" spc="-6" dirty="0" err="1">
                <a:solidFill>
                  <a:srgbClr val="231F20"/>
                </a:solidFill>
                <a:latin typeface="Avenir"/>
              </a:rPr>
              <a:t>grossesse</a:t>
            </a:r>
            <a:r>
              <a:rPr lang="en-US" sz="707" spc="-6" dirty="0">
                <a:solidFill>
                  <a:srgbClr val="231F20"/>
                </a:solidFill>
                <a:latin typeface="Avenir"/>
              </a:rPr>
              <a:t>, de </a:t>
            </a:r>
            <a:r>
              <a:rPr lang="en-US" sz="707" spc="-6" dirty="0" err="1">
                <a:solidFill>
                  <a:srgbClr val="231F20"/>
                </a:solidFill>
                <a:latin typeface="Avenir"/>
              </a:rPr>
              <a:t>leur</a:t>
            </a:r>
            <a:r>
              <a:rPr lang="en-US" sz="707" spc="-6" dirty="0">
                <a:solidFill>
                  <a:srgbClr val="231F20"/>
                </a:solidFill>
                <a:latin typeface="Avenir"/>
              </a:rPr>
              <a:t> </a:t>
            </a:r>
            <a:r>
              <a:rPr lang="en-US" sz="707" spc="-6" dirty="0" err="1">
                <a:solidFill>
                  <a:srgbClr val="231F20"/>
                </a:solidFill>
                <a:latin typeface="Avenir"/>
              </a:rPr>
              <a:t>apparence</a:t>
            </a:r>
            <a:r>
              <a:rPr lang="en-US" sz="707" spc="-6" dirty="0">
                <a:solidFill>
                  <a:srgbClr val="231F20"/>
                </a:solidFill>
                <a:latin typeface="Avenir"/>
              </a:rPr>
              <a:t> physique, de la </a:t>
            </a:r>
            <a:r>
              <a:rPr lang="en-US" sz="707" spc="-6" dirty="0" err="1">
                <a:solidFill>
                  <a:srgbClr val="231F20"/>
                </a:solidFill>
                <a:latin typeface="Avenir"/>
              </a:rPr>
              <a:t>particulière</a:t>
            </a:r>
            <a:r>
              <a:rPr lang="en-US" sz="707" spc="-6" dirty="0">
                <a:solidFill>
                  <a:srgbClr val="231F20"/>
                </a:solidFill>
                <a:latin typeface="Avenir"/>
              </a:rPr>
              <a:t> </a:t>
            </a:r>
            <a:r>
              <a:rPr lang="en-US" sz="707" spc="-6" dirty="0" err="1">
                <a:solidFill>
                  <a:srgbClr val="231F20"/>
                </a:solidFill>
                <a:latin typeface="Avenir"/>
              </a:rPr>
              <a:t>vulnérabilité</a:t>
            </a:r>
            <a:r>
              <a:rPr lang="en-US" sz="707" spc="-6" dirty="0">
                <a:solidFill>
                  <a:srgbClr val="231F20"/>
                </a:solidFill>
                <a:latin typeface="Avenir"/>
              </a:rPr>
              <a:t> </a:t>
            </a:r>
            <a:r>
              <a:rPr lang="en-US" sz="707" spc="-6" dirty="0" err="1">
                <a:solidFill>
                  <a:srgbClr val="231F20"/>
                </a:solidFill>
                <a:latin typeface="Avenir"/>
              </a:rPr>
              <a:t>résultant</a:t>
            </a:r>
            <a:r>
              <a:rPr lang="en-US" sz="707" spc="-6" dirty="0">
                <a:solidFill>
                  <a:srgbClr val="231F20"/>
                </a:solidFill>
                <a:latin typeface="Avenir"/>
              </a:rPr>
              <a:t> de </a:t>
            </a:r>
            <a:r>
              <a:rPr lang="en-US" sz="707" spc="-6" dirty="0" err="1">
                <a:solidFill>
                  <a:srgbClr val="231F20"/>
                </a:solidFill>
                <a:latin typeface="Avenir"/>
              </a:rPr>
              <a:t>leur</a:t>
            </a:r>
            <a:r>
              <a:rPr lang="en-US" sz="707" spc="-6" dirty="0">
                <a:solidFill>
                  <a:srgbClr val="231F20"/>
                </a:solidFill>
                <a:latin typeface="Avenir"/>
              </a:rPr>
              <a:t> situation </a:t>
            </a:r>
            <a:r>
              <a:rPr lang="en-US" sz="707" spc="-6" dirty="0" err="1">
                <a:solidFill>
                  <a:srgbClr val="231F20"/>
                </a:solidFill>
                <a:latin typeface="Avenir"/>
              </a:rPr>
              <a:t>économique</a:t>
            </a:r>
            <a:r>
              <a:rPr lang="en-US" sz="707" spc="-6" dirty="0">
                <a:solidFill>
                  <a:srgbClr val="231F20"/>
                </a:solidFill>
                <a:latin typeface="Avenir"/>
              </a:rPr>
              <a:t>, </a:t>
            </a:r>
            <a:r>
              <a:rPr lang="en-US" sz="707" spc="-6" dirty="0" err="1">
                <a:solidFill>
                  <a:srgbClr val="231F20"/>
                </a:solidFill>
                <a:latin typeface="Avenir"/>
              </a:rPr>
              <a:t>apparente</a:t>
            </a:r>
            <a:r>
              <a:rPr lang="en-US" sz="707" spc="-6" dirty="0">
                <a:solidFill>
                  <a:srgbClr val="231F20"/>
                </a:solidFill>
                <a:latin typeface="Avenir"/>
              </a:rPr>
              <a:t> </a:t>
            </a:r>
            <a:r>
              <a:rPr lang="en-US" sz="707" spc="-6" dirty="0" err="1">
                <a:solidFill>
                  <a:srgbClr val="231F20"/>
                </a:solidFill>
                <a:latin typeface="Avenir"/>
              </a:rPr>
              <a:t>ou</a:t>
            </a:r>
            <a:r>
              <a:rPr lang="en-US" sz="707" spc="-6" dirty="0">
                <a:solidFill>
                  <a:srgbClr val="231F20"/>
                </a:solidFill>
                <a:latin typeface="Avenir"/>
              </a:rPr>
              <a:t> </a:t>
            </a:r>
            <a:r>
              <a:rPr lang="en-US" sz="707" spc="-6" dirty="0" err="1">
                <a:solidFill>
                  <a:srgbClr val="231F20"/>
                </a:solidFill>
                <a:latin typeface="Avenir"/>
              </a:rPr>
              <a:t>connue</a:t>
            </a:r>
            <a:r>
              <a:rPr lang="en-US" sz="707" spc="-6" dirty="0">
                <a:solidFill>
                  <a:srgbClr val="231F20"/>
                </a:solidFill>
                <a:latin typeface="Avenir"/>
              </a:rPr>
              <a:t> de son auteur, de </a:t>
            </a:r>
            <a:r>
              <a:rPr lang="en-US" sz="707" spc="-6" dirty="0" err="1">
                <a:solidFill>
                  <a:srgbClr val="231F20"/>
                </a:solidFill>
                <a:latin typeface="Avenir"/>
              </a:rPr>
              <a:t>leur</a:t>
            </a:r>
            <a:r>
              <a:rPr lang="en-US" sz="707" spc="-6" dirty="0">
                <a:solidFill>
                  <a:srgbClr val="231F20"/>
                </a:solidFill>
                <a:latin typeface="Avenir"/>
              </a:rPr>
              <a:t> </a:t>
            </a:r>
            <a:r>
              <a:rPr lang="en-US" sz="707" spc="-6" dirty="0" err="1">
                <a:solidFill>
                  <a:srgbClr val="231F20"/>
                </a:solidFill>
                <a:latin typeface="Avenir"/>
              </a:rPr>
              <a:t>patronyme</a:t>
            </a:r>
            <a:r>
              <a:rPr lang="en-US" sz="707" spc="-6" dirty="0">
                <a:solidFill>
                  <a:srgbClr val="231F20"/>
                </a:solidFill>
                <a:latin typeface="Avenir"/>
              </a:rPr>
              <a:t>, de </a:t>
            </a:r>
            <a:r>
              <a:rPr lang="en-US" sz="707" spc="-6" dirty="0" err="1">
                <a:solidFill>
                  <a:srgbClr val="231F20"/>
                </a:solidFill>
                <a:latin typeface="Avenir"/>
              </a:rPr>
              <a:t>leur</a:t>
            </a:r>
            <a:r>
              <a:rPr lang="en-US" sz="707" spc="-6" dirty="0">
                <a:solidFill>
                  <a:srgbClr val="231F20"/>
                </a:solidFill>
                <a:latin typeface="Avenir"/>
              </a:rPr>
              <a:t> lieu de </a:t>
            </a:r>
            <a:r>
              <a:rPr lang="en-US" sz="707" spc="-6" dirty="0" err="1">
                <a:solidFill>
                  <a:srgbClr val="231F20"/>
                </a:solidFill>
                <a:latin typeface="Avenir"/>
              </a:rPr>
              <a:t>résidence</a:t>
            </a:r>
            <a:r>
              <a:rPr lang="en-US" sz="707" spc="-6" dirty="0">
                <a:solidFill>
                  <a:srgbClr val="231F20"/>
                </a:solidFill>
                <a:latin typeface="Avenir"/>
              </a:rPr>
              <a:t>, de </a:t>
            </a:r>
            <a:r>
              <a:rPr lang="en-US" sz="707" spc="-6" dirty="0" err="1">
                <a:solidFill>
                  <a:srgbClr val="231F20"/>
                </a:solidFill>
                <a:latin typeface="Avenir"/>
              </a:rPr>
              <a:t>leur</a:t>
            </a:r>
            <a:r>
              <a:rPr lang="en-US" sz="707" spc="-6" dirty="0">
                <a:solidFill>
                  <a:srgbClr val="231F20"/>
                </a:solidFill>
                <a:latin typeface="Avenir"/>
              </a:rPr>
              <a:t> état de </a:t>
            </a:r>
            <a:r>
              <a:rPr lang="en-US" sz="707" spc="-6" dirty="0" err="1">
                <a:solidFill>
                  <a:srgbClr val="231F20"/>
                </a:solidFill>
                <a:latin typeface="Avenir"/>
              </a:rPr>
              <a:t>santé</a:t>
            </a:r>
            <a:r>
              <a:rPr lang="en-US" sz="707" spc="-6" dirty="0">
                <a:solidFill>
                  <a:srgbClr val="231F20"/>
                </a:solidFill>
                <a:latin typeface="Avenir"/>
              </a:rPr>
              <a:t>, de </a:t>
            </a:r>
            <a:r>
              <a:rPr lang="en-US" sz="707" spc="-6" dirty="0" err="1">
                <a:solidFill>
                  <a:srgbClr val="231F20"/>
                </a:solidFill>
                <a:latin typeface="Avenir"/>
              </a:rPr>
              <a:t>leur</a:t>
            </a:r>
            <a:r>
              <a:rPr lang="en-US" sz="707" spc="-6" dirty="0">
                <a:solidFill>
                  <a:srgbClr val="231F20"/>
                </a:solidFill>
                <a:latin typeface="Avenir"/>
              </a:rPr>
              <a:t> </a:t>
            </a:r>
            <a:r>
              <a:rPr lang="en-US" sz="707" spc="-6" dirty="0" err="1">
                <a:solidFill>
                  <a:srgbClr val="231F20"/>
                </a:solidFill>
                <a:latin typeface="Avenir"/>
              </a:rPr>
              <a:t>perte</a:t>
            </a:r>
            <a:r>
              <a:rPr lang="en-US" sz="707" spc="-6" dirty="0">
                <a:solidFill>
                  <a:srgbClr val="231F20"/>
                </a:solidFill>
                <a:latin typeface="Avenir"/>
              </a:rPr>
              <a:t> </a:t>
            </a:r>
            <a:r>
              <a:rPr lang="en-US" sz="707" spc="-6" dirty="0" err="1">
                <a:solidFill>
                  <a:srgbClr val="231F20"/>
                </a:solidFill>
                <a:latin typeface="Avenir"/>
              </a:rPr>
              <a:t>d’autonomie</a:t>
            </a:r>
            <a:r>
              <a:rPr lang="en-US" sz="707" spc="-6" dirty="0">
                <a:solidFill>
                  <a:srgbClr val="231F20"/>
                </a:solidFill>
                <a:latin typeface="Avenir"/>
              </a:rPr>
              <a:t>, de </a:t>
            </a:r>
            <a:r>
              <a:rPr lang="en-US" sz="707" spc="-6" dirty="0" err="1">
                <a:solidFill>
                  <a:srgbClr val="231F20"/>
                </a:solidFill>
                <a:latin typeface="Avenir"/>
              </a:rPr>
              <a:t>leur</a:t>
            </a:r>
            <a:r>
              <a:rPr lang="en-US" sz="707" spc="-6" dirty="0">
                <a:solidFill>
                  <a:srgbClr val="231F20"/>
                </a:solidFill>
                <a:latin typeface="Avenir"/>
              </a:rPr>
              <a:t> handicap, de </a:t>
            </a:r>
            <a:r>
              <a:rPr lang="en-US" sz="707" spc="-6" dirty="0" err="1">
                <a:solidFill>
                  <a:srgbClr val="231F20"/>
                </a:solidFill>
                <a:latin typeface="Avenir"/>
              </a:rPr>
              <a:t>leurs</a:t>
            </a:r>
            <a:r>
              <a:rPr lang="en-US" sz="707" spc="-6" dirty="0">
                <a:solidFill>
                  <a:srgbClr val="231F20"/>
                </a:solidFill>
                <a:latin typeface="Avenir"/>
              </a:rPr>
              <a:t> </a:t>
            </a:r>
            <a:r>
              <a:rPr lang="en-US" sz="707" spc="-6" dirty="0" err="1">
                <a:solidFill>
                  <a:srgbClr val="231F20"/>
                </a:solidFill>
                <a:latin typeface="Avenir"/>
              </a:rPr>
              <a:t>caractéristiques</a:t>
            </a:r>
            <a:r>
              <a:rPr lang="en-US" sz="707" spc="-6" dirty="0">
                <a:solidFill>
                  <a:srgbClr val="231F20"/>
                </a:solidFill>
                <a:latin typeface="Avenir"/>
              </a:rPr>
              <a:t> </a:t>
            </a:r>
            <a:r>
              <a:rPr lang="en-US" sz="707" spc="-6" dirty="0" err="1">
                <a:solidFill>
                  <a:srgbClr val="231F20"/>
                </a:solidFill>
                <a:latin typeface="Avenir"/>
              </a:rPr>
              <a:t>génétiques</a:t>
            </a:r>
            <a:r>
              <a:rPr lang="en-US" sz="707" spc="-6" dirty="0">
                <a:solidFill>
                  <a:srgbClr val="231F20"/>
                </a:solidFill>
                <a:latin typeface="Avenir"/>
              </a:rPr>
              <a:t>, de </a:t>
            </a:r>
            <a:r>
              <a:rPr lang="en-US" sz="707" spc="-6" dirty="0" err="1">
                <a:solidFill>
                  <a:srgbClr val="231F20"/>
                </a:solidFill>
                <a:latin typeface="Avenir"/>
              </a:rPr>
              <a:t>leurs</a:t>
            </a:r>
            <a:r>
              <a:rPr lang="en-US" sz="707" spc="-6" dirty="0">
                <a:solidFill>
                  <a:srgbClr val="231F20"/>
                </a:solidFill>
                <a:latin typeface="Avenir"/>
              </a:rPr>
              <a:t> </a:t>
            </a:r>
            <a:r>
              <a:rPr lang="en-US" sz="707" spc="-6" dirty="0" err="1">
                <a:solidFill>
                  <a:srgbClr val="231F20"/>
                </a:solidFill>
                <a:latin typeface="Avenir"/>
              </a:rPr>
              <a:t>mœurs</a:t>
            </a:r>
            <a:r>
              <a:rPr lang="en-US" sz="707" spc="-6" dirty="0">
                <a:solidFill>
                  <a:srgbClr val="231F20"/>
                </a:solidFill>
                <a:latin typeface="Avenir"/>
              </a:rPr>
              <a:t>, de </a:t>
            </a:r>
            <a:r>
              <a:rPr lang="en-US" sz="707" spc="-6" dirty="0" err="1">
                <a:solidFill>
                  <a:srgbClr val="231F20"/>
                </a:solidFill>
                <a:latin typeface="Avenir"/>
              </a:rPr>
              <a:t>leur</a:t>
            </a:r>
            <a:r>
              <a:rPr lang="en-US" sz="707" spc="-6" dirty="0">
                <a:solidFill>
                  <a:srgbClr val="231F20"/>
                </a:solidFill>
                <a:latin typeface="Avenir"/>
              </a:rPr>
              <a:t> orientation </a:t>
            </a:r>
            <a:r>
              <a:rPr lang="en-US" sz="707" spc="-6" dirty="0" err="1">
                <a:solidFill>
                  <a:srgbClr val="231F20"/>
                </a:solidFill>
                <a:latin typeface="Avenir"/>
              </a:rPr>
              <a:t>sexuelle</a:t>
            </a:r>
            <a:r>
              <a:rPr lang="en-US" sz="707" spc="-6" dirty="0">
                <a:solidFill>
                  <a:srgbClr val="231F20"/>
                </a:solidFill>
                <a:latin typeface="Avenir"/>
              </a:rPr>
              <a:t>, de </a:t>
            </a:r>
            <a:r>
              <a:rPr lang="en-US" sz="707" spc="-6" dirty="0" err="1">
                <a:solidFill>
                  <a:srgbClr val="231F20"/>
                </a:solidFill>
                <a:latin typeface="Avenir"/>
              </a:rPr>
              <a:t>leur</a:t>
            </a:r>
            <a:r>
              <a:rPr lang="en-US" sz="707" spc="-6" dirty="0">
                <a:solidFill>
                  <a:srgbClr val="231F20"/>
                </a:solidFill>
                <a:latin typeface="Avenir"/>
              </a:rPr>
              <a:t> </a:t>
            </a:r>
            <a:r>
              <a:rPr lang="en-US" sz="707" spc="-6" dirty="0" err="1">
                <a:solidFill>
                  <a:srgbClr val="231F20"/>
                </a:solidFill>
                <a:latin typeface="Avenir"/>
              </a:rPr>
              <a:t>identité</a:t>
            </a:r>
            <a:r>
              <a:rPr lang="en-US" sz="707" spc="-6" dirty="0">
                <a:solidFill>
                  <a:srgbClr val="231F20"/>
                </a:solidFill>
                <a:latin typeface="Avenir"/>
              </a:rPr>
              <a:t> de genre, de </a:t>
            </a:r>
            <a:r>
              <a:rPr lang="en-US" sz="707" spc="-6" dirty="0" err="1">
                <a:solidFill>
                  <a:srgbClr val="231F20"/>
                </a:solidFill>
                <a:latin typeface="Avenir"/>
              </a:rPr>
              <a:t>leur</a:t>
            </a:r>
            <a:r>
              <a:rPr lang="en-US" sz="707" spc="-6" dirty="0">
                <a:solidFill>
                  <a:srgbClr val="231F20"/>
                </a:solidFill>
                <a:latin typeface="Avenir"/>
              </a:rPr>
              <a:t> </a:t>
            </a:r>
            <a:r>
              <a:rPr lang="en-US" sz="707" spc="-6" dirty="0" err="1">
                <a:solidFill>
                  <a:srgbClr val="231F20"/>
                </a:solidFill>
                <a:latin typeface="Avenir"/>
              </a:rPr>
              <a:t>âge</a:t>
            </a:r>
            <a:r>
              <a:rPr lang="en-US" sz="707" spc="-6" dirty="0">
                <a:solidFill>
                  <a:srgbClr val="231F20"/>
                </a:solidFill>
                <a:latin typeface="Avenir"/>
              </a:rPr>
              <a:t>, de </a:t>
            </a:r>
            <a:r>
              <a:rPr lang="en-US" sz="707" spc="-6" dirty="0" err="1">
                <a:solidFill>
                  <a:srgbClr val="231F20"/>
                </a:solidFill>
                <a:latin typeface="Avenir"/>
              </a:rPr>
              <a:t>leurs</a:t>
            </a:r>
            <a:r>
              <a:rPr lang="en-US" sz="707" spc="-6" dirty="0">
                <a:solidFill>
                  <a:srgbClr val="231F20"/>
                </a:solidFill>
                <a:latin typeface="Avenir"/>
              </a:rPr>
              <a:t> opinions politiques, de </a:t>
            </a:r>
            <a:r>
              <a:rPr lang="en-US" sz="707" spc="-6" dirty="0" err="1">
                <a:solidFill>
                  <a:srgbClr val="231F20"/>
                </a:solidFill>
                <a:latin typeface="Avenir"/>
              </a:rPr>
              <a:t>leurs</a:t>
            </a:r>
            <a:r>
              <a:rPr lang="en-US" sz="707" spc="-6" dirty="0">
                <a:solidFill>
                  <a:srgbClr val="231F20"/>
                </a:solidFill>
                <a:latin typeface="Avenir"/>
              </a:rPr>
              <a:t> </a:t>
            </a:r>
            <a:r>
              <a:rPr lang="en-US" sz="707" spc="-6" dirty="0" err="1">
                <a:solidFill>
                  <a:srgbClr val="231F20"/>
                </a:solidFill>
                <a:latin typeface="Avenir"/>
              </a:rPr>
              <a:t>activités</a:t>
            </a:r>
            <a:r>
              <a:rPr lang="en-US" sz="707" spc="-6" dirty="0">
                <a:solidFill>
                  <a:srgbClr val="231F20"/>
                </a:solidFill>
                <a:latin typeface="Avenir"/>
              </a:rPr>
              <a:t> </a:t>
            </a:r>
            <a:r>
              <a:rPr lang="en-US" sz="707" spc="-6" dirty="0" err="1">
                <a:solidFill>
                  <a:srgbClr val="231F20"/>
                </a:solidFill>
                <a:latin typeface="Avenir"/>
              </a:rPr>
              <a:t>syndicales</a:t>
            </a:r>
            <a:r>
              <a:rPr lang="en-US" sz="707" spc="-6" dirty="0">
                <a:solidFill>
                  <a:srgbClr val="231F20"/>
                </a:solidFill>
                <a:latin typeface="Avenir"/>
              </a:rPr>
              <a:t>, de </a:t>
            </a:r>
            <a:r>
              <a:rPr lang="en-US" sz="707" spc="-6" dirty="0" err="1">
                <a:solidFill>
                  <a:srgbClr val="231F20"/>
                </a:solidFill>
                <a:latin typeface="Avenir"/>
              </a:rPr>
              <a:t>leur</a:t>
            </a:r>
            <a:r>
              <a:rPr lang="en-US" sz="707" spc="-6" dirty="0">
                <a:solidFill>
                  <a:srgbClr val="231F20"/>
                </a:solidFill>
                <a:latin typeface="Avenir"/>
              </a:rPr>
              <a:t> </a:t>
            </a:r>
            <a:r>
              <a:rPr lang="en-US" sz="707" spc="-6" dirty="0" err="1">
                <a:solidFill>
                  <a:srgbClr val="231F20"/>
                </a:solidFill>
                <a:latin typeface="Avenir"/>
              </a:rPr>
              <a:t>capacité</a:t>
            </a:r>
            <a:r>
              <a:rPr lang="en-US" sz="707" spc="-6" dirty="0">
                <a:solidFill>
                  <a:srgbClr val="231F20"/>
                </a:solidFill>
                <a:latin typeface="Avenir"/>
              </a:rPr>
              <a:t> à </a:t>
            </a:r>
            <a:r>
              <a:rPr lang="en-US" sz="707" spc="-6" dirty="0" err="1">
                <a:solidFill>
                  <a:srgbClr val="231F20"/>
                </a:solidFill>
                <a:latin typeface="Avenir"/>
              </a:rPr>
              <a:t>s’exprimer</a:t>
            </a:r>
            <a:r>
              <a:rPr lang="en-US" sz="707" spc="-6" dirty="0">
                <a:solidFill>
                  <a:srgbClr val="231F20"/>
                </a:solidFill>
                <a:latin typeface="Avenir"/>
              </a:rPr>
              <a:t> dans </a:t>
            </a:r>
            <a:r>
              <a:rPr lang="en-US" sz="707" spc="-6" dirty="0" err="1">
                <a:solidFill>
                  <a:srgbClr val="231F20"/>
                </a:solidFill>
                <a:latin typeface="Avenir"/>
              </a:rPr>
              <a:t>une</a:t>
            </a:r>
            <a:r>
              <a:rPr lang="en-US" sz="707" spc="-6" dirty="0">
                <a:solidFill>
                  <a:srgbClr val="231F20"/>
                </a:solidFill>
                <a:latin typeface="Avenir"/>
              </a:rPr>
              <a:t> langue </a:t>
            </a:r>
            <a:r>
              <a:rPr lang="en-US" sz="707" spc="-6" dirty="0" err="1">
                <a:solidFill>
                  <a:srgbClr val="231F20"/>
                </a:solidFill>
                <a:latin typeface="Avenir"/>
              </a:rPr>
              <a:t>autre</a:t>
            </a:r>
            <a:r>
              <a:rPr lang="en-US" sz="707" spc="-6" dirty="0">
                <a:solidFill>
                  <a:srgbClr val="231F20"/>
                </a:solidFill>
                <a:latin typeface="Avenir"/>
              </a:rPr>
              <a:t> que le </a:t>
            </a:r>
            <a:r>
              <a:rPr lang="en-US" sz="707" spc="-6" dirty="0" err="1">
                <a:solidFill>
                  <a:srgbClr val="231F20"/>
                </a:solidFill>
                <a:latin typeface="Avenir"/>
              </a:rPr>
              <a:t>français</a:t>
            </a:r>
            <a:r>
              <a:rPr lang="en-US" sz="707" spc="-6" dirty="0">
                <a:solidFill>
                  <a:srgbClr val="231F20"/>
                </a:solidFill>
                <a:latin typeface="Avenir"/>
              </a:rPr>
              <a:t>, de </a:t>
            </a:r>
            <a:r>
              <a:rPr lang="en-US" sz="707" spc="-6" dirty="0" err="1">
                <a:solidFill>
                  <a:srgbClr val="231F20"/>
                </a:solidFill>
                <a:latin typeface="Avenir"/>
              </a:rPr>
              <a:t>leur</a:t>
            </a:r>
            <a:r>
              <a:rPr lang="en-US" sz="707" spc="-6" dirty="0">
                <a:solidFill>
                  <a:srgbClr val="231F20"/>
                </a:solidFill>
                <a:latin typeface="Avenir"/>
              </a:rPr>
              <a:t> </a:t>
            </a:r>
            <a:r>
              <a:rPr lang="en-US" sz="707" spc="-6" dirty="0" err="1">
                <a:solidFill>
                  <a:srgbClr val="231F20"/>
                </a:solidFill>
                <a:latin typeface="Avenir"/>
              </a:rPr>
              <a:t>appartenance</a:t>
            </a:r>
            <a:r>
              <a:rPr lang="en-US" sz="707" spc="-6" dirty="0">
                <a:solidFill>
                  <a:srgbClr val="000000"/>
                </a:solidFill>
                <a:latin typeface="Avenir"/>
              </a:rPr>
              <a:t> </a:t>
            </a:r>
            <a:r>
              <a:rPr lang="en-US" sz="707" spc="-6" dirty="0" err="1">
                <a:solidFill>
                  <a:srgbClr val="231F20"/>
                </a:solidFill>
                <a:latin typeface="Avenir"/>
              </a:rPr>
              <a:t>ou</a:t>
            </a:r>
            <a:r>
              <a:rPr lang="en-US" sz="707" spc="-6" dirty="0">
                <a:solidFill>
                  <a:srgbClr val="231F20"/>
                </a:solidFill>
                <a:latin typeface="Avenir"/>
              </a:rPr>
              <a:t> de </a:t>
            </a:r>
            <a:r>
              <a:rPr lang="en-US" sz="707" spc="-6" dirty="0" err="1">
                <a:solidFill>
                  <a:srgbClr val="231F20"/>
                </a:solidFill>
                <a:latin typeface="Avenir"/>
              </a:rPr>
              <a:t>leur</a:t>
            </a:r>
            <a:r>
              <a:rPr lang="en-US" sz="707" spc="-6" dirty="0">
                <a:solidFill>
                  <a:srgbClr val="231F20"/>
                </a:solidFill>
                <a:latin typeface="Avenir"/>
              </a:rPr>
              <a:t> non-</a:t>
            </a:r>
            <a:r>
              <a:rPr lang="en-US" sz="707" spc="-6" dirty="0" err="1">
                <a:solidFill>
                  <a:srgbClr val="231F20"/>
                </a:solidFill>
                <a:latin typeface="Avenir"/>
              </a:rPr>
              <a:t>appartenance</a:t>
            </a:r>
            <a:r>
              <a:rPr lang="en-US" sz="707" spc="-6" dirty="0">
                <a:solidFill>
                  <a:srgbClr val="231F20"/>
                </a:solidFill>
                <a:latin typeface="Avenir"/>
              </a:rPr>
              <a:t>, </a:t>
            </a:r>
            <a:r>
              <a:rPr lang="en-US" sz="707" spc="-6" dirty="0" err="1">
                <a:solidFill>
                  <a:srgbClr val="231F20"/>
                </a:solidFill>
                <a:latin typeface="Avenir"/>
              </a:rPr>
              <a:t>vraie</a:t>
            </a:r>
            <a:r>
              <a:rPr lang="en-US" sz="707" spc="-6" dirty="0">
                <a:solidFill>
                  <a:srgbClr val="231F20"/>
                </a:solidFill>
                <a:latin typeface="Avenir"/>
              </a:rPr>
              <a:t> </a:t>
            </a:r>
            <a:r>
              <a:rPr lang="en-US" sz="707" spc="-6" dirty="0" err="1">
                <a:solidFill>
                  <a:srgbClr val="231F20"/>
                </a:solidFill>
                <a:latin typeface="Avenir"/>
              </a:rPr>
              <a:t>ou</a:t>
            </a:r>
            <a:r>
              <a:rPr lang="en-US" sz="707" spc="-6" dirty="0">
                <a:solidFill>
                  <a:srgbClr val="231F20"/>
                </a:solidFill>
                <a:latin typeface="Avenir"/>
              </a:rPr>
              <a:t> </a:t>
            </a:r>
            <a:r>
              <a:rPr lang="en-US" sz="707" spc="-6" dirty="0" err="1">
                <a:solidFill>
                  <a:srgbClr val="231F20"/>
                </a:solidFill>
                <a:latin typeface="Avenir"/>
              </a:rPr>
              <a:t>supposée</a:t>
            </a:r>
            <a:r>
              <a:rPr lang="en-US" sz="707" spc="-6" dirty="0">
                <a:solidFill>
                  <a:srgbClr val="231F20"/>
                </a:solidFill>
                <a:latin typeface="Avenir"/>
              </a:rPr>
              <a:t>, à </a:t>
            </a:r>
            <a:r>
              <a:rPr lang="en-US" sz="707" spc="-6" dirty="0" err="1">
                <a:solidFill>
                  <a:srgbClr val="231F20"/>
                </a:solidFill>
                <a:latin typeface="Avenir"/>
              </a:rPr>
              <a:t>une</a:t>
            </a:r>
            <a:r>
              <a:rPr lang="en-US" sz="707" spc="-6" dirty="0">
                <a:solidFill>
                  <a:srgbClr val="231F20"/>
                </a:solidFill>
                <a:latin typeface="Avenir"/>
              </a:rPr>
              <a:t> </a:t>
            </a:r>
            <a:r>
              <a:rPr lang="en-US" sz="707" spc="-6" dirty="0" err="1">
                <a:solidFill>
                  <a:srgbClr val="231F20"/>
                </a:solidFill>
                <a:latin typeface="Avenir"/>
              </a:rPr>
              <a:t>ethnie</a:t>
            </a:r>
            <a:r>
              <a:rPr lang="en-US" sz="707" spc="-6" dirty="0">
                <a:solidFill>
                  <a:srgbClr val="231F20"/>
                </a:solidFill>
                <a:latin typeface="Avenir"/>
              </a:rPr>
              <a:t>, </a:t>
            </a:r>
            <a:r>
              <a:rPr lang="en-US" sz="707" spc="-6" dirty="0" err="1">
                <a:solidFill>
                  <a:srgbClr val="231F20"/>
                </a:solidFill>
                <a:latin typeface="Avenir"/>
              </a:rPr>
              <a:t>une</a:t>
            </a:r>
            <a:r>
              <a:rPr lang="en-US" sz="707" spc="-6" dirty="0">
                <a:solidFill>
                  <a:srgbClr val="000000"/>
                </a:solidFill>
                <a:latin typeface="Avenir"/>
              </a:rPr>
              <a:t> </a:t>
            </a:r>
            <a:r>
              <a:rPr lang="en-US" sz="707" spc="-6" dirty="0">
                <a:solidFill>
                  <a:srgbClr val="231F20"/>
                </a:solidFill>
                <a:latin typeface="Avenir"/>
              </a:rPr>
              <a:t>Nation, </a:t>
            </a:r>
            <a:r>
              <a:rPr lang="en-US" sz="707" spc="-6" dirty="0" err="1">
                <a:solidFill>
                  <a:srgbClr val="231F20"/>
                </a:solidFill>
                <a:latin typeface="Avenir"/>
              </a:rPr>
              <a:t>une</a:t>
            </a:r>
            <a:r>
              <a:rPr lang="en-US" sz="707" spc="-6" dirty="0">
                <a:solidFill>
                  <a:srgbClr val="231F20"/>
                </a:solidFill>
                <a:latin typeface="Avenir"/>
              </a:rPr>
              <a:t> </a:t>
            </a:r>
            <a:r>
              <a:rPr lang="en-US" sz="707" spc="-6" dirty="0" err="1">
                <a:solidFill>
                  <a:srgbClr val="231F20"/>
                </a:solidFill>
                <a:latin typeface="Avenir"/>
              </a:rPr>
              <a:t>prétendue</a:t>
            </a:r>
            <a:r>
              <a:rPr lang="en-US" sz="707" spc="-6" dirty="0">
                <a:solidFill>
                  <a:srgbClr val="231F20"/>
                </a:solidFill>
                <a:latin typeface="Avenir"/>
              </a:rPr>
              <a:t> race </a:t>
            </a:r>
            <a:r>
              <a:rPr lang="en-US" sz="707" spc="-6" dirty="0" err="1">
                <a:solidFill>
                  <a:srgbClr val="231F20"/>
                </a:solidFill>
                <a:latin typeface="Avenir"/>
              </a:rPr>
              <a:t>ou</a:t>
            </a:r>
            <a:r>
              <a:rPr lang="en-US" sz="707" spc="-6" dirty="0">
                <a:solidFill>
                  <a:srgbClr val="231F20"/>
                </a:solidFill>
                <a:latin typeface="Avenir"/>
              </a:rPr>
              <a:t> </a:t>
            </a:r>
            <a:r>
              <a:rPr lang="en-US" sz="707" spc="-6" dirty="0" err="1">
                <a:solidFill>
                  <a:srgbClr val="231F20"/>
                </a:solidFill>
                <a:latin typeface="Avenir"/>
              </a:rPr>
              <a:t>une</a:t>
            </a:r>
            <a:r>
              <a:rPr lang="en-US" sz="707" spc="-6" dirty="0">
                <a:solidFill>
                  <a:srgbClr val="231F20"/>
                </a:solidFill>
                <a:latin typeface="Avenir"/>
              </a:rPr>
              <a:t> religion </a:t>
            </a:r>
            <a:r>
              <a:rPr lang="en-US" sz="707" spc="-6" dirty="0" err="1">
                <a:solidFill>
                  <a:srgbClr val="231F20"/>
                </a:solidFill>
                <a:latin typeface="Avenir"/>
              </a:rPr>
              <a:t>déterminée</a:t>
            </a:r>
            <a:r>
              <a:rPr lang="en-US" sz="707" spc="-6" dirty="0">
                <a:solidFill>
                  <a:srgbClr val="231F20"/>
                </a:solidFill>
                <a:latin typeface="Avenir"/>
              </a:rPr>
              <a:t>.</a:t>
            </a:r>
          </a:p>
          <a:p>
            <a:pPr algn="just">
              <a:lnSpc>
                <a:spcPts val="707"/>
              </a:lnSpc>
            </a:pPr>
            <a:r>
              <a:rPr lang="en-US" sz="707" spc="-6" dirty="0" err="1">
                <a:solidFill>
                  <a:srgbClr val="231F20"/>
                </a:solidFill>
                <a:latin typeface="Avenir"/>
              </a:rPr>
              <a:t>Constitue</a:t>
            </a:r>
            <a:r>
              <a:rPr lang="en-US" sz="707" spc="-6" dirty="0">
                <a:solidFill>
                  <a:srgbClr val="231F20"/>
                </a:solidFill>
                <a:latin typeface="Avenir"/>
              </a:rPr>
              <a:t> </a:t>
            </a:r>
            <a:r>
              <a:rPr lang="en-US" sz="707" spc="-6" dirty="0" err="1">
                <a:solidFill>
                  <a:srgbClr val="231F20"/>
                </a:solidFill>
                <a:latin typeface="Avenir"/>
              </a:rPr>
              <a:t>également</a:t>
            </a:r>
            <a:r>
              <a:rPr lang="en-US" sz="707" spc="-6" dirty="0">
                <a:solidFill>
                  <a:srgbClr val="231F20"/>
                </a:solidFill>
                <a:latin typeface="Avenir"/>
              </a:rPr>
              <a:t> </a:t>
            </a:r>
            <a:r>
              <a:rPr lang="en-US" sz="707" spc="-6" dirty="0" err="1">
                <a:solidFill>
                  <a:srgbClr val="231F20"/>
                </a:solidFill>
                <a:latin typeface="Avenir"/>
              </a:rPr>
              <a:t>une</a:t>
            </a:r>
            <a:r>
              <a:rPr lang="en-US" sz="707" spc="-6" dirty="0">
                <a:solidFill>
                  <a:srgbClr val="231F20"/>
                </a:solidFill>
                <a:latin typeface="Avenir"/>
              </a:rPr>
              <a:t> discrimination </a:t>
            </a:r>
            <a:r>
              <a:rPr lang="en-US" sz="707" spc="-6" dirty="0" err="1">
                <a:solidFill>
                  <a:srgbClr val="231F20"/>
                </a:solidFill>
                <a:latin typeface="Avenir"/>
              </a:rPr>
              <a:t>toute</a:t>
            </a:r>
            <a:r>
              <a:rPr lang="en-US" sz="707" spc="-6" dirty="0">
                <a:solidFill>
                  <a:srgbClr val="231F20"/>
                </a:solidFill>
                <a:latin typeface="Avenir"/>
              </a:rPr>
              <a:t> distinction </a:t>
            </a:r>
            <a:r>
              <a:rPr lang="en-US" sz="707" spc="-6" dirty="0" err="1">
                <a:solidFill>
                  <a:srgbClr val="231F20"/>
                </a:solidFill>
                <a:latin typeface="Avenir"/>
              </a:rPr>
              <a:t>opérée</a:t>
            </a:r>
            <a:r>
              <a:rPr lang="en-US" sz="707" spc="-6" dirty="0">
                <a:solidFill>
                  <a:srgbClr val="231F20"/>
                </a:solidFill>
                <a:latin typeface="Avenir"/>
              </a:rPr>
              <a:t> entre les </a:t>
            </a:r>
            <a:r>
              <a:rPr lang="en-US" sz="707" spc="-6" dirty="0" err="1">
                <a:solidFill>
                  <a:srgbClr val="231F20"/>
                </a:solidFill>
                <a:latin typeface="Avenir"/>
              </a:rPr>
              <a:t>personnes</a:t>
            </a:r>
            <a:r>
              <a:rPr lang="en-US" sz="707" spc="-6" dirty="0">
                <a:solidFill>
                  <a:srgbClr val="231F20"/>
                </a:solidFill>
                <a:latin typeface="Avenir"/>
              </a:rPr>
              <a:t> morales sur le </a:t>
            </a:r>
            <a:r>
              <a:rPr lang="en-US" sz="707" spc="-6" dirty="0" err="1">
                <a:solidFill>
                  <a:srgbClr val="231F20"/>
                </a:solidFill>
                <a:latin typeface="Avenir"/>
              </a:rPr>
              <a:t>fondement</a:t>
            </a:r>
            <a:r>
              <a:rPr lang="en-US" sz="707" spc="-6" dirty="0">
                <a:solidFill>
                  <a:srgbClr val="231F20"/>
                </a:solidFill>
                <a:latin typeface="Avenir"/>
              </a:rPr>
              <a:t> de </a:t>
            </a:r>
            <a:r>
              <a:rPr lang="en-US" sz="707" spc="-6" dirty="0" err="1">
                <a:solidFill>
                  <a:srgbClr val="231F20"/>
                </a:solidFill>
                <a:latin typeface="Avenir"/>
              </a:rPr>
              <a:t>l’origine</a:t>
            </a:r>
            <a:r>
              <a:rPr lang="en-US" sz="707" spc="-6" dirty="0">
                <a:solidFill>
                  <a:srgbClr val="231F20"/>
                </a:solidFill>
                <a:latin typeface="Avenir"/>
              </a:rPr>
              <a:t>, du </a:t>
            </a:r>
            <a:r>
              <a:rPr lang="en-US" sz="707" spc="-6" dirty="0" err="1">
                <a:solidFill>
                  <a:srgbClr val="231F20"/>
                </a:solidFill>
                <a:latin typeface="Avenir"/>
              </a:rPr>
              <a:t>sexe</a:t>
            </a:r>
            <a:r>
              <a:rPr lang="en-US" sz="707" spc="-6" dirty="0">
                <a:solidFill>
                  <a:srgbClr val="231F20"/>
                </a:solidFill>
                <a:latin typeface="Avenir"/>
              </a:rPr>
              <a:t>, de la situation de </a:t>
            </a:r>
            <a:r>
              <a:rPr lang="en-US" sz="707" spc="-6" dirty="0" err="1">
                <a:solidFill>
                  <a:srgbClr val="231F20"/>
                </a:solidFill>
                <a:latin typeface="Avenir"/>
              </a:rPr>
              <a:t>famille</a:t>
            </a:r>
            <a:r>
              <a:rPr lang="en-US" sz="707" spc="-6" dirty="0">
                <a:solidFill>
                  <a:srgbClr val="231F20"/>
                </a:solidFill>
                <a:latin typeface="Avenir"/>
              </a:rPr>
              <a:t>, de la </a:t>
            </a:r>
            <a:r>
              <a:rPr lang="en-US" sz="707" spc="-6" dirty="0" err="1">
                <a:solidFill>
                  <a:srgbClr val="231F20"/>
                </a:solidFill>
                <a:latin typeface="Avenir"/>
              </a:rPr>
              <a:t>grossesse</a:t>
            </a:r>
            <a:r>
              <a:rPr lang="en-US" sz="707" spc="-6" dirty="0">
                <a:solidFill>
                  <a:srgbClr val="231F20"/>
                </a:solidFill>
                <a:latin typeface="Avenir"/>
              </a:rPr>
              <a:t>, de </a:t>
            </a:r>
            <a:r>
              <a:rPr lang="en-US" sz="707" spc="-6" dirty="0" err="1">
                <a:solidFill>
                  <a:srgbClr val="231F20"/>
                </a:solidFill>
                <a:latin typeface="Avenir"/>
              </a:rPr>
              <a:t>l’apparence</a:t>
            </a:r>
            <a:r>
              <a:rPr lang="en-US" sz="707" spc="-6" dirty="0">
                <a:solidFill>
                  <a:srgbClr val="231F20"/>
                </a:solidFill>
                <a:latin typeface="Avenir"/>
              </a:rPr>
              <a:t> physique, de la </a:t>
            </a:r>
            <a:r>
              <a:rPr lang="en-US" sz="707" spc="-6" dirty="0" err="1">
                <a:solidFill>
                  <a:srgbClr val="231F20"/>
                </a:solidFill>
                <a:latin typeface="Avenir"/>
              </a:rPr>
              <a:t>particulière</a:t>
            </a:r>
            <a:r>
              <a:rPr lang="en-US" sz="707" spc="-6" dirty="0">
                <a:solidFill>
                  <a:srgbClr val="231F20"/>
                </a:solidFill>
                <a:latin typeface="Avenir"/>
              </a:rPr>
              <a:t> </a:t>
            </a:r>
            <a:r>
              <a:rPr lang="en-US" sz="707" spc="-6" dirty="0" err="1">
                <a:solidFill>
                  <a:srgbClr val="231F20"/>
                </a:solidFill>
                <a:latin typeface="Avenir"/>
              </a:rPr>
              <a:t>vulnérabilité</a:t>
            </a:r>
            <a:r>
              <a:rPr lang="en-US" sz="707" spc="-6" dirty="0">
                <a:solidFill>
                  <a:srgbClr val="231F20"/>
                </a:solidFill>
                <a:latin typeface="Avenir"/>
              </a:rPr>
              <a:t> </a:t>
            </a:r>
            <a:r>
              <a:rPr lang="en-US" sz="707" spc="-6" dirty="0" err="1">
                <a:solidFill>
                  <a:srgbClr val="231F20"/>
                </a:solidFill>
                <a:latin typeface="Avenir"/>
              </a:rPr>
              <a:t>résultant</a:t>
            </a:r>
            <a:r>
              <a:rPr lang="en-US" sz="707" spc="-6" dirty="0">
                <a:solidFill>
                  <a:srgbClr val="231F20"/>
                </a:solidFill>
                <a:latin typeface="Avenir"/>
              </a:rPr>
              <a:t> de la situation </a:t>
            </a:r>
            <a:r>
              <a:rPr lang="en-US" sz="707" spc="-6" dirty="0" err="1">
                <a:solidFill>
                  <a:srgbClr val="231F20"/>
                </a:solidFill>
                <a:latin typeface="Avenir"/>
              </a:rPr>
              <a:t>économique</a:t>
            </a:r>
            <a:r>
              <a:rPr lang="en-US" sz="707" spc="-6" dirty="0">
                <a:solidFill>
                  <a:srgbClr val="231F20"/>
                </a:solidFill>
                <a:latin typeface="Avenir"/>
              </a:rPr>
              <a:t>, </a:t>
            </a:r>
            <a:r>
              <a:rPr lang="en-US" sz="707" spc="-6" dirty="0" err="1">
                <a:solidFill>
                  <a:srgbClr val="231F20"/>
                </a:solidFill>
                <a:latin typeface="Avenir"/>
              </a:rPr>
              <a:t>apparente</a:t>
            </a:r>
            <a:r>
              <a:rPr lang="en-US" sz="707" spc="-6" dirty="0">
                <a:solidFill>
                  <a:srgbClr val="231F20"/>
                </a:solidFill>
                <a:latin typeface="Avenir"/>
              </a:rPr>
              <a:t> </a:t>
            </a:r>
            <a:r>
              <a:rPr lang="en-US" sz="707" spc="-6" dirty="0" err="1">
                <a:solidFill>
                  <a:srgbClr val="231F20"/>
                </a:solidFill>
                <a:latin typeface="Avenir"/>
              </a:rPr>
              <a:t>ou</a:t>
            </a:r>
            <a:r>
              <a:rPr lang="en-US" sz="707" spc="-6" dirty="0">
                <a:solidFill>
                  <a:srgbClr val="231F20"/>
                </a:solidFill>
                <a:latin typeface="Avenir"/>
              </a:rPr>
              <a:t> </a:t>
            </a:r>
            <a:r>
              <a:rPr lang="en-US" sz="707" spc="-6" dirty="0" err="1">
                <a:solidFill>
                  <a:srgbClr val="231F20"/>
                </a:solidFill>
                <a:latin typeface="Avenir"/>
              </a:rPr>
              <a:t>connue</a:t>
            </a:r>
            <a:r>
              <a:rPr lang="en-US" sz="707" spc="-6" dirty="0">
                <a:solidFill>
                  <a:srgbClr val="231F20"/>
                </a:solidFill>
                <a:latin typeface="Avenir"/>
              </a:rPr>
              <a:t> de son auteur, du </a:t>
            </a:r>
            <a:r>
              <a:rPr lang="en-US" sz="707" spc="-6" dirty="0" err="1">
                <a:solidFill>
                  <a:srgbClr val="231F20"/>
                </a:solidFill>
                <a:latin typeface="Avenir"/>
              </a:rPr>
              <a:t>patronyme</a:t>
            </a:r>
            <a:r>
              <a:rPr lang="en-US" sz="707" spc="-6" dirty="0">
                <a:solidFill>
                  <a:srgbClr val="231F20"/>
                </a:solidFill>
                <a:latin typeface="Avenir"/>
              </a:rPr>
              <a:t>, du lieu de </a:t>
            </a:r>
            <a:r>
              <a:rPr lang="en-US" sz="707" spc="-6" dirty="0" err="1">
                <a:solidFill>
                  <a:srgbClr val="231F20"/>
                </a:solidFill>
                <a:latin typeface="Avenir"/>
              </a:rPr>
              <a:t>résidence</a:t>
            </a:r>
            <a:r>
              <a:rPr lang="en-US" sz="707" spc="-6" dirty="0">
                <a:solidFill>
                  <a:srgbClr val="231F20"/>
                </a:solidFill>
                <a:latin typeface="Avenir"/>
              </a:rPr>
              <a:t>, de </a:t>
            </a:r>
            <a:r>
              <a:rPr lang="en-US" sz="707" spc="-6" dirty="0" err="1">
                <a:solidFill>
                  <a:srgbClr val="231F20"/>
                </a:solidFill>
                <a:latin typeface="Avenir"/>
              </a:rPr>
              <a:t>l’état</a:t>
            </a:r>
            <a:r>
              <a:rPr lang="en-US" sz="707" spc="-6" dirty="0">
                <a:solidFill>
                  <a:srgbClr val="231F20"/>
                </a:solidFill>
                <a:latin typeface="Avenir"/>
              </a:rPr>
              <a:t> de </a:t>
            </a:r>
            <a:r>
              <a:rPr lang="en-US" sz="707" spc="-6" dirty="0" err="1">
                <a:solidFill>
                  <a:srgbClr val="231F20"/>
                </a:solidFill>
                <a:latin typeface="Avenir"/>
              </a:rPr>
              <a:t>santé</a:t>
            </a:r>
            <a:r>
              <a:rPr lang="en-US" sz="707" spc="-6" dirty="0">
                <a:solidFill>
                  <a:srgbClr val="231F20"/>
                </a:solidFill>
                <a:latin typeface="Avenir"/>
              </a:rPr>
              <a:t>, de la </a:t>
            </a:r>
            <a:r>
              <a:rPr lang="en-US" sz="707" spc="-6" dirty="0" err="1">
                <a:solidFill>
                  <a:srgbClr val="231F20"/>
                </a:solidFill>
                <a:latin typeface="Avenir"/>
              </a:rPr>
              <a:t>perte</a:t>
            </a:r>
            <a:r>
              <a:rPr lang="en-US" sz="707" spc="-6" dirty="0">
                <a:solidFill>
                  <a:srgbClr val="231F20"/>
                </a:solidFill>
                <a:latin typeface="Avenir"/>
              </a:rPr>
              <a:t> </a:t>
            </a:r>
            <a:r>
              <a:rPr lang="en-US" sz="707" spc="-6" dirty="0" err="1">
                <a:solidFill>
                  <a:srgbClr val="231F20"/>
                </a:solidFill>
                <a:latin typeface="Avenir"/>
              </a:rPr>
              <a:t>d’autonomie</a:t>
            </a:r>
            <a:r>
              <a:rPr lang="en-US" sz="707" spc="-6" dirty="0">
                <a:solidFill>
                  <a:srgbClr val="231F20"/>
                </a:solidFill>
                <a:latin typeface="Avenir"/>
              </a:rPr>
              <a:t>, du handicap, des </a:t>
            </a:r>
            <a:r>
              <a:rPr lang="en-US" sz="707" spc="-6" dirty="0" err="1">
                <a:solidFill>
                  <a:srgbClr val="231F20"/>
                </a:solidFill>
                <a:latin typeface="Avenir"/>
              </a:rPr>
              <a:t>caractéristiques</a:t>
            </a:r>
            <a:r>
              <a:rPr lang="en-US" sz="707" spc="-6" dirty="0">
                <a:solidFill>
                  <a:srgbClr val="231F20"/>
                </a:solidFill>
                <a:latin typeface="Avenir"/>
              </a:rPr>
              <a:t> </a:t>
            </a:r>
            <a:r>
              <a:rPr lang="en-US" sz="707" spc="-6" dirty="0" err="1">
                <a:solidFill>
                  <a:srgbClr val="231F20"/>
                </a:solidFill>
                <a:latin typeface="Avenir"/>
              </a:rPr>
              <a:t>génétiques</a:t>
            </a:r>
            <a:r>
              <a:rPr lang="en-US" sz="707" spc="-6" dirty="0">
                <a:solidFill>
                  <a:srgbClr val="231F20"/>
                </a:solidFill>
                <a:latin typeface="Avenir"/>
              </a:rPr>
              <a:t>, des </a:t>
            </a:r>
            <a:r>
              <a:rPr lang="en-US" sz="707" spc="-6" dirty="0" err="1">
                <a:solidFill>
                  <a:srgbClr val="231F20"/>
                </a:solidFill>
                <a:latin typeface="Avenir"/>
              </a:rPr>
              <a:t>mœurs</a:t>
            </a:r>
            <a:r>
              <a:rPr lang="en-US" sz="707" spc="-6" dirty="0">
                <a:solidFill>
                  <a:srgbClr val="231F20"/>
                </a:solidFill>
                <a:latin typeface="Avenir"/>
              </a:rPr>
              <a:t>, de </a:t>
            </a:r>
            <a:r>
              <a:rPr lang="en-US" sz="707" spc="-6" dirty="0" err="1">
                <a:solidFill>
                  <a:srgbClr val="231F20"/>
                </a:solidFill>
                <a:latin typeface="Avenir"/>
              </a:rPr>
              <a:t>l’orientation</a:t>
            </a:r>
            <a:r>
              <a:rPr lang="en-US" sz="707" spc="-6" dirty="0">
                <a:solidFill>
                  <a:srgbClr val="231F20"/>
                </a:solidFill>
                <a:latin typeface="Avenir"/>
              </a:rPr>
              <a:t> </a:t>
            </a:r>
            <a:r>
              <a:rPr lang="en-US" sz="707" spc="-6" dirty="0" err="1">
                <a:solidFill>
                  <a:srgbClr val="231F20"/>
                </a:solidFill>
                <a:latin typeface="Avenir"/>
              </a:rPr>
              <a:t>sexuelle</a:t>
            </a:r>
            <a:r>
              <a:rPr lang="en-US" sz="707" spc="-6" dirty="0">
                <a:solidFill>
                  <a:srgbClr val="231F20"/>
                </a:solidFill>
                <a:latin typeface="Avenir"/>
              </a:rPr>
              <a:t>, de </a:t>
            </a:r>
            <a:r>
              <a:rPr lang="en-US" sz="707" spc="-6" dirty="0" err="1">
                <a:solidFill>
                  <a:srgbClr val="231F20"/>
                </a:solidFill>
                <a:latin typeface="Avenir"/>
              </a:rPr>
              <a:t>l’identité</a:t>
            </a:r>
            <a:r>
              <a:rPr lang="en-US" sz="707" spc="-6" dirty="0">
                <a:solidFill>
                  <a:srgbClr val="231F20"/>
                </a:solidFill>
                <a:latin typeface="Avenir"/>
              </a:rPr>
              <a:t> de genre, de </a:t>
            </a:r>
            <a:r>
              <a:rPr lang="en-US" sz="707" spc="-6" dirty="0" err="1">
                <a:solidFill>
                  <a:srgbClr val="231F20"/>
                </a:solidFill>
                <a:latin typeface="Avenir"/>
              </a:rPr>
              <a:t>l’âge</a:t>
            </a:r>
            <a:r>
              <a:rPr lang="en-US" sz="707" spc="-6" dirty="0">
                <a:solidFill>
                  <a:srgbClr val="231F20"/>
                </a:solidFill>
                <a:latin typeface="Avenir"/>
              </a:rPr>
              <a:t>, des opinions politiques, des </a:t>
            </a:r>
            <a:r>
              <a:rPr lang="en-US" sz="707" spc="-6" dirty="0" err="1">
                <a:solidFill>
                  <a:srgbClr val="231F20"/>
                </a:solidFill>
                <a:latin typeface="Avenir"/>
              </a:rPr>
              <a:t>activités</a:t>
            </a:r>
            <a:r>
              <a:rPr lang="en-US" sz="707" spc="-6" dirty="0">
                <a:solidFill>
                  <a:srgbClr val="231F20"/>
                </a:solidFill>
                <a:latin typeface="Avenir"/>
              </a:rPr>
              <a:t> </a:t>
            </a:r>
            <a:r>
              <a:rPr lang="en-US" sz="707" spc="-6" dirty="0" err="1">
                <a:solidFill>
                  <a:srgbClr val="231F20"/>
                </a:solidFill>
                <a:latin typeface="Avenir"/>
              </a:rPr>
              <a:t>syndicales</a:t>
            </a:r>
            <a:r>
              <a:rPr lang="en-US" sz="707" spc="-6" dirty="0">
                <a:solidFill>
                  <a:srgbClr val="231F20"/>
                </a:solidFill>
                <a:latin typeface="Avenir"/>
              </a:rPr>
              <a:t>, de la </a:t>
            </a:r>
            <a:r>
              <a:rPr lang="en-US" sz="707" spc="-6" dirty="0" err="1">
                <a:solidFill>
                  <a:srgbClr val="231F20"/>
                </a:solidFill>
                <a:latin typeface="Avenir"/>
              </a:rPr>
              <a:t>capacité</a:t>
            </a:r>
            <a:r>
              <a:rPr lang="en-US" sz="707" spc="-6" dirty="0">
                <a:solidFill>
                  <a:srgbClr val="231F20"/>
                </a:solidFill>
                <a:latin typeface="Avenir"/>
              </a:rPr>
              <a:t> à </a:t>
            </a:r>
            <a:r>
              <a:rPr lang="en-US" sz="707" spc="-6" dirty="0" err="1">
                <a:solidFill>
                  <a:srgbClr val="231F20"/>
                </a:solidFill>
                <a:latin typeface="Avenir"/>
              </a:rPr>
              <a:t>s’exprimer</a:t>
            </a:r>
            <a:r>
              <a:rPr lang="en-US" sz="707" spc="-6" dirty="0">
                <a:solidFill>
                  <a:srgbClr val="231F20"/>
                </a:solidFill>
                <a:latin typeface="Avenir"/>
              </a:rPr>
              <a:t> dans </a:t>
            </a:r>
            <a:r>
              <a:rPr lang="en-US" sz="707" spc="-6" dirty="0" err="1">
                <a:solidFill>
                  <a:srgbClr val="231F20"/>
                </a:solidFill>
                <a:latin typeface="Avenir"/>
              </a:rPr>
              <a:t>une</a:t>
            </a:r>
            <a:r>
              <a:rPr lang="en-US" sz="707" spc="-6" dirty="0">
                <a:solidFill>
                  <a:srgbClr val="231F20"/>
                </a:solidFill>
                <a:latin typeface="Avenir"/>
              </a:rPr>
              <a:t> langue </a:t>
            </a:r>
            <a:r>
              <a:rPr lang="en-US" sz="707" spc="-6" dirty="0" err="1">
                <a:solidFill>
                  <a:srgbClr val="231F20"/>
                </a:solidFill>
                <a:latin typeface="Avenir"/>
              </a:rPr>
              <a:t>autre</a:t>
            </a:r>
            <a:r>
              <a:rPr lang="en-US" sz="707" spc="-6" dirty="0">
                <a:solidFill>
                  <a:srgbClr val="231F20"/>
                </a:solidFill>
                <a:latin typeface="Avenir"/>
              </a:rPr>
              <a:t> que le </a:t>
            </a:r>
            <a:r>
              <a:rPr lang="en-US" sz="707" spc="-6" dirty="0" err="1">
                <a:solidFill>
                  <a:srgbClr val="231F20"/>
                </a:solidFill>
                <a:latin typeface="Avenir"/>
              </a:rPr>
              <a:t>français</a:t>
            </a:r>
            <a:r>
              <a:rPr lang="en-US" sz="707" spc="-6" dirty="0">
                <a:solidFill>
                  <a:srgbClr val="231F20"/>
                </a:solidFill>
                <a:latin typeface="Avenir"/>
              </a:rPr>
              <a:t>, de </a:t>
            </a:r>
            <a:r>
              <a:rPr lang="en-US" sz="707" spc="-6" dirty="0" err="1">
                <a:solidFill>
                  <a:srgbClr val="231F20"/>
                </a:solidFill>
                <a:latin typeface="Avenir"/>
              </a:rPr>
              <a:t>l’appartenance</a:t>
            </a:r>
            <a:r>
              <a:rPr lang="en-US" sz="707" spc="-6" dirty="0">
                <a:solidFill>
                  <a:srgbClr val="231F20"/>
                </a:solidFill>
                <a:latin typeface="Avenir"/>
              </a:rPr>
              <a:t> </a:t>
            </a:r>
            <a:r>
              <a:rPr lang="en-US" sz="707" spc="-6" dirty="0" err="1">
                <a:solidFill>
                  <a:srgbClr val="231F20"/>
                </a:solidFill>
                <a:latin typeface="Avenir"/>
              </a:rPr>
              <a:t>ou</a:t>
            </a:r>
            <a:r>
              <a:rPr lang="en-US" sz="707" spc="-6" dirty="0">
                <a:solidFill>
                  <a:srgbClr val="231F20"/>
                </a:solidFill>
                <a:latin typeface="Avenir"/>
              </a:rPr>
              <a:t> de la non-</a:t>
            </a:r>
            <a:r>
              <a:rPr lang="en-US" sz="707" spc="-6" dirty="0" err="1">
                <a:solidFill>
                  <a:srgbClr val="231F20"/>
                </a:solidFill>
                <a:latin typeface="Avenir"/>
              </a:rPr>
              <a:t>appartenance</a:t>
            </a:r>
            <a:r>
              <a:rPr lang="en-US" sz="707" spc="-6" dirty="0">
                <a:solidFill>
                  <a:srgbClr val="231F20"/>
                </a:solidFill>
                <a:latin typeface="Avenir"/>
              </a:rPr>
              <a:t>, </a:t>
            </a:r>
            <a:r>
              <a:rPr lang="en-US" sz="707" spc="-6" dirty="0" err="1">
                <a:solidFill>
                  <a:srgbClr val="231F20"/>
                </a:solidFill>
                <a:latin typeface="Avenir"/>
              </a:rPr>
              <a:t>vraie</a:t>
            </a:r>
            <a:r>
              <a:rPr lang="en-US" sz="707" spc="-6" dirty="0">
                <a:solidFill>
                  <a:srgbClr val="231F20"/>
                </a:solidFill>
                <a:latin typeface="Avenir"/>
              </a:rPr>
              <a:t> </a:t>
            </a:r>
            <a:r>
              <a:rPr lang="en-US" sz="707" spc="-6" dirty="0" err="1">
                <a:solidFill>
                  <a:srgbClr val="231F20"/>
                </a:solidFill>
                <a:latin typeface="Avenir"/>
              </a:rPr>
              <a:t>ou</a:t>
            </a:r>
            <a:r>
              <a:rPr lang="en-US" sz="707" spc="-6" dirty="0">
                <a:solidFill>
                  <a:srgbClr val="231F20"/>
                </a:solidFill>
                <a:latin typeface="Avenir"/>
              </a:rPr>
              <a:t> </a:t>
            </a:r>
            <a:r>
              <a:rPr lang="en-US" sz="707" spc="-6" dirty="0" err="1">
                <a:solidFill>
                  <a:srgbClr val="231F20"/>
                </a:solidFill>
                <a:latin typeface="Avenir"/>
              </a:rPr>
              <a:t>supposée</a:t>
            </a:r>
            <a:r>
              <a:rPr lang="en-US" sz="707" spc="-6" dirty="0">
                <a:solidFill>
                  <a:srgbClr val="231F20"/>
                </a:solidFill>
                <a:latin typeface="Avenir"/>
              </a:rPr>
              <a:t>, à </a:t>
            </a:r>
            <a:r>
              <a:rPr lang="en-US" sz="707" spc="-6" dirty="0" err="1">
                <a:solidFill>
                  <a:srgbClr val="231F20"/>
                </a:solidFill>
                <a:latin typeface="Avenir"/>
              </a:rPr>
              <a:t>une</a:t>
            </a:r>
            <a:r>
              <a:rPr lang="en-US" sz="707" spc="-6" dirty="0">
                <a:solidFill>
                  <a:srgbClr val="231F20"/>
                </a:solidFill>
                <a:latin typeface="Avenir"/>
              </a:rPr>
              <a:t> </a:t>
            </a:r>
            <a:r>
              <a:rPr lang="en-US" sz="707" spc="-6" dirty="0" err="1">
                <a:solidFill>
                  <a:srgbClr val="231F20"/>
                </a:solidFill>
                <a:latin typeface="Avenir"/>
              </a:rPr>
              <a:t>ethnie</a:t>
            </a:r>
            <a:r>
              <a:rPr lang="en-US" sz="707" spc="-6" dirty="0">
                <a:solidFill>
                  <a:srgbClr val="231F20"/>
                </a:solidFill>
                <a:latin typeface="Avenir"/>
              </a:rPr>
              <a:t>, </a:t>
            </a:r>
            <a:r>
              <a:rPr lang="en-US" sz="707" spc="-6" dirty="0" err="1">
                <a:solidFill>
                  <a:srgbClr val="231F20"/>
                </a:solidFill>
                <a:latin typeface="Avenir"/>
              </a:rPr>
              <a:t>une</a:t>
            </a:r>
            <a:r>
              <a:rPr lang="en-US" sz="707" spc="-6" dirty="0">
                <a:solidFill>
                  <a:srgbClr val="231F20"/>
                </a:solidFill>
                <a:latin typeface="Avenir"/>
              </a:rPr>
              <a:t> Nation, </a:t>
            </a:r>
            <a:r>
              <a:rPr lang="en-US" sz="707" spc="-6" dirty="0" err="1">
                <a:solidFill>
                  <a:srgbClr val="231F20"/>
                </a:solidFill>
                <a:latin typeface="Avenir"/>
              </a:rPr>
              <a:t>une</a:t>
            </a:r>
            <a:r>
              <a:rPr lang="en-US" sz="707" spc="-6" dirty="0">
                <a:solidFill>
                  <a:srgbClr val="231F20"/>
                </a:solidFill>
                <a:latin typeface="Avenir"/>
              </a:rPr>
              <a:t> </a:t>
            </a:r>
            <a:r>
              <a:rPr lang="en-US" sz="707" spc="-6" dirty="0" err="1">
                <a:solidFill>
                  <a:srgbClr val="231F20"/>
                </a:solidFill>
                <a:latin typeface="Avenir"/>
              </a:rPr>
              <a:t>prétendue</a:t>
            </a:r>
            <a:r>
              <a:rPr lang="en-US" sz="707" spc="-6" dirty="0">
                <a:solidFill>
                  <a:srgbClr val="231F20"/>
                </a:solidFill>
                <a:latin typeface="Avenir"/>
              </a:rPr>
              <a:t> race </a:t>
            </a:r>
            <a:r>
              <a:rPr lang="en-US" sz="707" spc="-6" dirty="0" err="1">
                <a:solidFill>
                  <a:srgbClr val="231F20"/>
                </a:solidFill>
                <a:latin typeface="Avenir"/>
              </a:rPr>
              <a:t>ou</a:t>
            </a:r>
            <a:r>
              <a:rPr lang="en-US" sz="707" spc="-6" dirty="0">
                <a:solidFill>
                  <a:srgbClr val="231F20"/>
                </a:solidFill>
                <a:latin typeface="Avenir"/>
              </a:rPr>
              <a:t> </a:t>
            </a:r>
            <a:r>
              <a:rPr lang="en-US" sz="707" spc="-6" dirty="0" err="1">
                <a:solidFill>
                  <a:srgbClr val="231F20"/>
                </a:solidFill>
                <a:latin typeface="Avenir"/>
              </a:rPr>
              <a:t>une</a:t>
            </a:r>
            <a:r>
              <a:rPr lang="en-US" sz="707" spc="-6" dirty="0">
                <a:solidFill>
                  <a:srgbClr val="231F20"/>
                </a:solidFill>
                <a:latin typeface="Avenir"/>
              </a:rPr>
              <a:t> religion </a:t>
            </a:r>
            <a:r>
              <a:rPr lang="en-US" sz="707" spc="-6" dirty="0" err="1">
                <a:solidFill>
                  <a:srgbClr val="231F20"/>
                </a:solidFill>
                <a:latin typeface="Avenir"/>
              </a:rPr>
              <a:t>déterminée</a:t>
            </a:r>
            <a:r>
              <a:rPr lang="en-US" sz="707" spc="-6" dirty="0">
                <a:solidFill>
                  <a:srgbClr val="231F20"/>
                </a:solidFill>
                <a:latin typeface="Avenir"/>
              </a:rPr>
              <a:t> des </a:t>
            </a:r>
            <a:r>
              <a:rPr lang="en-US" sz="707" spc="-6" dirty="0" err="1">
                <a:solidFill>
                  <a:srgbClr val="231F20"/>
                </a:solidFill>
                <a:latin typeface="Avenir"/>
              </a:rPr>
              <a:t>membres</a:t>
            </a:r>
            <a:r>
              <a:rPr lang="en-US" sz="707" spc="-6" dirty="0">
                <a:solidFill>
                  <a:srgbClr val="231F20"/>
                </a:solidFill>
                <a:latin typeface="Avenir"/>
              </a:rPr>
              <a:t> </a:t>
            </a:r>
            <a:r>
              <a:rPr lang="en-US" sz="707" spc="-6" dirty="0" err="1">
                <a:solidFill>
                  <a:srgbClr val="231F20"/>
                </a:solidFill>
                <a:latin typeface="Avenir"/>
              </a:rPr>
              <a:t>ou</a:t>
            </a:r>
            <a:r>
              <a:rPr lang="en-US" sz="707" spc="-6" dirty="0">
                <a:solidFill>
                  <a:srgbClr val="231F20"/>
                </a:solidFill>
                <a:latin typeface="Avenir"/>
              </a:rPr>
              <a:t> de </a:t>
            </a:r>
            <a:r>
              <a:rPr lang="en-US" sz="707" spc="-6" dirty="0" err="1">
                <a:solidFill>
                  <a:srgbClr val="231F20"/>
                </a:solidFill>
                <a:latin typeface="Avenir"/>
              </a:rPr>
              <a:t>certains</a:t>
            </a:r>
            <a:r>
              <a:rPr lang="en-US" sz="707" spc="-6" dirty="0">
                <a:solidFill>
                  <a:srgbClr val="231F20"/>
                </a:solidFill>
                <a:latin typeface="Avenir"/>
              </a:rPr>
              <a:t> </a:t>
            </a:r>
            <a:r>
              <a:rPr lang="en-US" sz="707" spc="-6" dirty="0" err="1">
                <a:solidFill>
                  <a:srgbClr val="231F20"/>
                </a:solidFill>
                <a:latin typeface="Avenir"/>
              </a:rPr>
              <a:t>membres</a:t>
            </a:r>
            <a:r>
              <a:rPr lang="en-US" sz="707" spc="-6" dirty="0">
                <a:solidFill>
                  <a:srgbClr val="231F20"/>
                </a:solidFill>
                <a:latin typeface="Avenir"/>
              </a:rPr>
              <a:t> de </a:t>
            </a:r>
            <a:r>
              <a:rPr lang="en-US" sz="707" spc="-6" dirty="0" err="1">
                <a:solidFill>
                  <a:srgbClr val="231F20"/>
                </a:solidFill>
                <a:latin typeface="Avenir"/>
              </a:rPr>
              <a:t>ces</a:t>
            </a:r>
            <a:r>
              <a:rPr lang="en-US" sz="707" spc="-6" dirty="0">
                <a:solidFill>
                  <a:srgbClr val="231F20"/>
                </a:solidFill>
                <a:latin typeface="Avenir"/>
              </a:rPr>
              <a:t> </a:t>
            </a:r>
            <a:r>
              <a:rPr lang="en-US" sz="707" spc="-6" dirty="0" err="1">
                <a:solidFill>
                  <a:srgbClr val="231F20"/>
                </a:solidFill>
                <a:latin typeface="Avenir"/>
              </a:rPr>
              <a:t>personnes</a:t>
            </a:r>
            <a:r>
              <a:rPr lang="en-US" sz="707" spc="-6" dirty="0">
                <a:solidFill>
                  <a:srgbClr val="231F20"/>
                </a:solidFill>
                <a:latin typeface="Avenir"/>
              </a:rPr>
              <a:t> morales.</a:t>
            </a:r>
            <a:r>
              <a:rPr lang="en-US" sz="707" spc="-6" dirty="0">
                <a:solidFill>
                  <a:srgbClr val="000000"/>
                </a:solidFill>
                <a:latin typeface="Avenir"/>
              </a:rPr>
              <a:t> </a:t>
            </a:r>
          </a:p>
          <a:p>
            <a:pPr algn="just">
              <a:lnSpc>
                <a:spcPts val="707"/>
              </a:lnSpc>
            </a:pPr>
            <a:r>
              <a:rPr lang="en-US" sz="707" spc="-6" dirty="0">
                <a:solidFill>
                  <a:srgbClr val="231F20"/>
                </a:solidFill>
                <a:latin typeface="Avenir Bold"/>
              </a:rPr>
              <a:t>Article 225-1-1 du Code </a:t>
            </a:r>
            <a:r>
              <a:rPr lang="en-US" sz="707" spc="-6" dirty="0" err="1">
                <a:solidFill>
                  <a:srgbClr val="231F20"/>
                </a:solidFill>
                <a:latin typeface="Avenir Bold"/>
              </a:rPr>
              <a:t>Pénal</a:t>
            </a:r>
            <a:r>
              <a:rPr lang="en-US" sz="707" spc="-6" dirty="0">
                <a:solidFill>
                  <a:srgbClr val="231F20"/>
                </a:solidFill>
                <a:latin typeface="Avenir Bold"/>
              </a:rPr>
              <a:t> </a:t>
            </a:r>
          </a:p>
          <a:p>
            <a:pPr algn="just">
              <a:lnSpc>
                <a:spcPts val="707"/>
              </a:lnSpc>
            </a:pPr>
            <a:r>
              <a:rPr lang="en-US" sz="707" spc="-6" dirty="0" err="1">
                <a:solidFill>
                  <a:srgbClr val="231F20"/>
                </a:solidFill>
                <a:latin typeface="Avenir Italics"/>
                <a:ea typeface="Avenir Italics"/>
              </a:rPr>
              <a:t>Création</a:t>
            </a:r>
            <a:r>
              <a:rPr lang="en-US" sz="707" spc="-6" dirty="0">
                <a:solidFill>
                  <a:srgbClr val="231F20"/>
                </a:solidFill>
                <a:latin typeface="Avenir Italics"/>
                <a:ea typeface="Avenir Italics"/>
              </a:rPr>
              <a:t> LOI n°2012-954 du 6 </a:t>
            </a:r>
            <a:r>
              <a:rPr lang="en-US" sz="707" spc="-6" dirty="0" err="1">
                <a:solidFill>
                  <a:srgbClr val="231F20"/>
                </a:solidFill>
                <a:latin typeface="Avenir Italics"/>
                <a:ea typeface="Avenir Italics"/>
              </a:rPr>
              <a:t>août</a:t>
            </a:r>
            <a:r>
              <a:rPr lang="en-US" sz="707" spc="-6" dirty="0">
                <a:solidFill>
                  <a:srgbClr val="231F20"/>
                </a:solidFill>
                <a:latin typeface="Avenir Italics"/>
                <a:ea typeface="Avenir Italics"/>
              </a:rPr>
              <a:t> 2012 - art. 3 </a:t>
            </a:r>
          </a:p>
          <a:p>
            <a:pPr algn="just">
              <a:lnSpc>
                <a:spcPts val="707"/>
              </a:lnSpc>
            </a:pPr>
            <a:r>
              <a:rPr lang="en-US" sz="707" spc="-6" dirty="0" err="1">
                <a:solidFill>
                  <a:srgbClr val="231F20"/>
                </a:solidFill>
                <a:latin typeface="Avenir"/>
              </a:rPr>
              <a:t>Constitue</a:t>
            </a:r>
            <a:r>
              <a:rPr lang="en-US" sz="707" spc="-6" dirty="0">
                <a:solidFill>
                  <a:srgbClr val="231F20"/>
                </a:solidFill>
                <a:latin typeface="Avenir"/>
              </a:rPr>
              <a:t> </a:t>
            </a:r>
            <a:r>
              <a:rPr lang="en-US" sz="707" spc="-6" dirty="0" err="1">
                <a:solidFill>
                  <a:srgbClr val="231F20"/>
                </a:solidFill>
                <a:latin typeface="Avenir"/>
              </a:rPr>
              <a:t>une</a:t>
            </a:r>
            <a:r>
              <a:rPr lang="en-US" sz="707" spc="-6" dirty="0">
                <a:solidFill>
                  <a:srgbClr val="231F20"/>
                </a:solidFill>
                <a:latin typeface="Avenir"/>
              </a:rPr>
              <a:t> discrimination </a:t>
            </a:r>
            <a:r>
              <a:rPr lang="en-US" sz="707" spc="-6" dirty="0" err="1">
                <a:solidFill>
                  <a:srgbClr val="231F20"/>
                </a:solidFill>
                <a:latin typeface="Avenir"/>
              </a:rPr>
              <a:t>toute</a:t>
            </a:r>
            <a:r>
              <a:rPr lang="en-US" sz="707" spc="-6" dirty="0">
                <a:solidFill>
                  <a:srgbClr val="231F20"/>
                </a:solidFill>
                <a:latin typeface="Avenir"/>
              </a:rPr>
              <a:t> distinction </a:t>
            </a:r>
            <a:r>
              <a:rPr lang="en-US" sz="707" spc="-6" dirty="0" err="1">
                <a:solidFill>
                  <a:srgbClr val="231F20"/>
                </a:solidFill>
                <a:latin typeface="Avenir"/>
              </a:rPr>
              <a:t>opérée</a:t>
            </a:r>
            <a:r>
              <a:rPr lang="en-US" sz="707" spc="-6" dirty="0">
                <a:solidFill>
                  <a:srgbClr val="231F20"/>
                </a:solidFill>
                <a:latin typeface="Avenir"/>
              </a:rPr>
              <a:t> entre les </a:t>
            </a:r>
            <a:r>
              <a:rPr lang="en-US" sz="707" spc="-6" dirty="0" err="1">
                <a:solidFill>
                  <a:srgbClr val="231F20"/>
                </a:solidFill>
                <a:latin typeface="Avenir"/>
              </a:rPr>
              <a:t>personnes</a:t>
            </a:r>
            <a:r>
              <a:rPr lang="en-US" sz="707" spc="-6" dirty="0">
                <a:solidFill>
                  <a:srgbClr val="231F20"/>
                </a:solidFill>
                <a:latin typeface="Avenir"/>
              </a:rPr>
              <a:t> </a:t>
            </a:r>
            <a:r>
              <a:rPr lang="en-US" sz="707" spc="-6" dirty="0" err="1">
                <a:solidFill>
                  <a:srgbClr val="231F20"/>
                </a:solidFill>
                <a:latin typeface="Avenir"/>
              </a:rPr>
              <a:t>parce</a:t>
            </a:r>
            <a:r>
              <a:rPr lang="en-US" sz="707" spc="-6" dirty="0">
                <a:solidFill>
                  <a:srgbClr val="231F20"/>
                </a:solidFill>
                <a:latin typeface="Avenir"/>
              </a:rPr>
              <a:t> </a:t>
            </a:r>
            <a:r>
              <a:rPr lang="en-US" sz="707" spc="-6" dirty="0" err="1">
                <a:solidFill>
                  <a:srgbClr val="231F20"/>
                </a:solidFill>
                <a:latin typeface="Avenir"/>
              </a:rPr>
              <a:t>qu’elles</a:t>
            </a:r>
            <a:r>
              <a:rPr lang="en-US" sz="707" spc="-6" dirty="0">
                <a:solidFill>
                  <a:srgbClr val="231F20"/>
                </a:solidFill>
                <a:latin typeface="Avenir"/>
              </a:rPr>
              <a:t> </a:t>
            </a:r>
            <a:r>
              <a:rPr lang="en-US" sz="707" spc="-6" dirty="0" err="1">
                <a:solidFill>
                  <a:srgbClr val="231F20"/>
                </a:solidFill>
                <a:latin typeface="Avenir"/>
              </a:rPr>
              <a:t>ont</a:t>
            </a:r>
            <a:r>
              <a:rPr lang="en-US" sz="707" spc="-6" dirty="0">
                <a:solidFill>
                  <a:srgbClr val="231F20"/>
                </a:solidFill>
                <a:latin typeface="Avenir"/>
              </a:rPr>
              <a:t> </a:t>
            </a:r>
            <a:r>
              <a:rPr lang="en-US" sz="707" spc="-6" dirty="0" err="1">
                <a:solidFill>
                  <a:srgbClr val="231F20"/>
                </a:solidFill>
                <a:latin typeface="Avenir"/>
              </a:rPr>
              <a:t>subi</a:t>
            </a:r>
            <a:r>
              <a:rPr lang="en-US" sz="707" spc="-6" dirty="0">
                <a:solidFill>
                  <a:srgbClr val="231F20"/>
                </a:solidFill>
                <a:latin typeface="Avenir"/>
              </a:rPr>
              <a:t> </a:t>
            </a:r>
            <a:r>
              <a:rPr lang="en-US" sz="707" spc="-6" dirty="0" err="1">
                <a:solidFill>
                  <a:srgbClr val="231F20"/>
                </a:solidFill>
                <a:latin typeface="Avenir"/>
              </a:rPr>
              <a:t>ou</a:t>
            </a:r>
            <a:r>
              <a:rPr lang="en-US" sz="707" spc="-6" dirty="0">
                <a:solidFill>
                  <a:srgbClr val="231F20"/>
                </a:solidFill>
                <a:latin typeface="Avenir"/>
              </a:rPr>
              <a:t> </a:t>
            </a:r>
            <a:r>
              <a:rPr lang="en-US" sz="707" spc="-6" dirty="0" err="1">
                <a:solidFill>
                  <a:srgbClr val="231F20"/>
                </a:solidFill>
                <a:latin typeface="Avenir"/>
              </a:rPr>
              <a:t>refusé</a:t>
            </a:r>
            <a:r>
              <a:rPr lang="en-US" sz="707" spc="-6" dirty="0">
                <a:solidFill>
                  <a:srgbClr val="231F20"/>
                </a:solidFill>
                <a:latin typeface="Avenir"/>
              </a:rPr>
              <a:t> de </a:t>
            </a:r>
            <a:r>
              <a:rPr lang="en-US" sz="707" spc="-6" dirty="0" err="1">
                <a:solidFill>
                  <a:srgbClr val="231F20"/>
                </a:solidFill>
                <a:latin typeface="Avenir"/>
              </a:rPr>
              <a:t>subir</a:t>
            </a:r>
            <a:r>
              <a:rPr lang="en-US" sz="707" spc="-6" dirty="0">
                <a:solidFill>
                  <a:srgbClr val="231F20"/>
                </a:solidFill>
                <a:latin typeface="Avenir"/>
              </a:rPr>
              <a:t> des faits de </a:t>
            </a:r>
            <a:r>
              <a:rPr lang="en-US" sz="707" spc="-6" dirty="0" err="1">
                <a:solidFill>
                  <a:srgbClr val="231F20"/>
                </a:solidFill>
                <a:latin typeface="Avenir"/>
              </a:rPr>
              <a:t>harcèlement</a:t>
            </a:r>
            <a:r>
              <a:rPr lang="en-US" sz="707" spc="-6" dirty="0">
                <a:solidFill>
                  <a:srgbClr val="231F20"/>
                </a:solidFill>
                <a:latin typeface="Avenir"/>
              </a:rPr>
              <a:t> </a:t>
            </a:r>
            <a:r>
              <a:rPr lang="en-US" sz="707" spc="-6" dirty="0" err="1">
                <a:solidFill>
                  <a:srgbClr val="231F20"/>
                </a:solidFill>
                <a:latin typeface="Avenir"/>
              </a:rPr>
              <a:t>sexuel</a:t>
            </a:r>
            <a:r>
              <a:rPr lang="en-US" sz="707" spc="-6" dirty="0">
                <a:solidFill>
                  <a:srgbClr val="231F20"/>
                </a:solidFill>
                <a:latin typeface="Avenir"/>
              </a:rPr>
              <a:t> </a:t>
            </a:r>
            <a:r>
              <a:rPr lang="en-US" sz="707" spc="-6" dirty="0" err="1">
                <a:solidFill>
                  <a:srgbClr val="231F20"/>
                </a:solidFill>
                <a:latin typeface="Avenir"/>
              </a:rPr>
              <a:t>tels</a:t>
            </a:r>
            <a:r>
              <a:rPr lang="en-US" sz="707" spc="-6" dirty="0">
                <a:solidFill>
                  <a:srgbClr val="231F20"/>
                </a:solidFill>
                <a:latin typeface="Avenir"/>
              </a:rPr>
              <a:t> que </a:t>
            </a:r>
            <a:r>
              <a:rPr lang="en-US" sz="707" spc="-6" dirty="0" err="1">
                <a:solidFill>
                  <a:srgbClr val="231F20"/>
                </a:solidFill>
                <a:latin typeface="Avenir"/>
              </a:rPr>
              <a:t>définis</a:t>
            </a:r>
            <a:r>
              <a:rPr lang="en-US" sz="707" spc="-6" dirty="0">
                <a:solidFill>
                  <a:srgbClr val="231F20"/>
                </a:solidFill>
                <a:latin typeface="Avenir"/>
              </a:rPr>
              <a:t> à </a:t>
            </a:r>
            <a:r>
              <a:rPr lang="en-US" sz="707" spc="-6" dirty="0" err="1">
                <a:solidFill>
                  <a:srgbClr val="231F20"/>
                </a:solidFill>
                <a:latin typeface="Avenir"/>
              </a:rPr>
              <a:t>l’article</a:t>
            </a:r>
            <a:r>
              <a:rPr lang="en-US" sz="707" spc="-6" dirty="0">
                <a:solidFill>
                  <a:srgbClr val="231F20"/>
                </a:solidFill>
                <a:latin typeface="Avenir"/>
              </a:rPr>
              <a:t> 222-33 </a:t>
            </a:r>
            <a:r>
              <a:rPr lang="en-US" sz="707" spc="-6" dirty="0" err="1">
                <a:solidFill>
                  <a:srgbClr val="231F20"/>
                </a:solidFill>
                <a:latin typeface="Avenir"/>
              </a:rPr>
              <a:t>ou</a:t>
            </a:r>
            <a:r>
              <a:rPr lang="en-US" sz="707" spc="-6" dirty="0">
                <a:solidFill>
                  <a:srgbClr val="231F20"/>
                </a:solidFill>
                <a:latin typeface="Avenir"/>
              </a:rPr>
              <a:t> </a:t>
            </a:r>
            <a:r>
              <a:rPr lang="en-US" sz="707" spc="-6" dirty="0" err="1">
                <a:solidFill>
                  <a:srgbClr val="231F20"/>
                </a:solidFill>
                <a:latin typeface="Avenir"/>
              </a:rPr>
              <a:t>témoigné</a:t>
            </a:r>
            <a:r>
              <a:rPr lang="en-US" sz="707" spc="-6" dirty="0">
                <a:solidFill>
                  <a:srgbClr val="231F20"/>
                </a:solidFill>
                <a:latin typeface="Avenir"/>
              </a:rPr>
              <a:t> de </a:t>
            </a:r>
            <a:r>
              <a:rPr lang="en-US" sz="707" spc="-6" dirty="0" err="1">
                <a:solidFill>
                  <a:srgbClr val="231F20"/>
                </a:solidFill>
                <a:latin typeface="Avenir"/>
              </a:rPr>
              <a:t>tels</a:t>
            </a:r>
            <a:r>
              <a:rPr lang="en-US" sz="707" spc="-6" dirty="0">
                <a:solidFill>
                  <a:srgbClr val="231F20"/>
                </a:solidFill>
                <a:latin typeface="Avenir"/>
              </a:rPr>
              <a:t> faits, y </a:t>
            </a:r>
            <a:r>
              <a:rPr lang="en-US" sz="707" spc="-6" dirty="0" err="1">
                <a:solidFill>
                  <a:srgbClr val="231F20"/>
                </a:solidFill>
                <a:latin typeface="Avenir"/>
              </a:rPr>
              <a:t>compris</a:t>
            </a:r>
            <a:r>
              <a:rPr lang="en-US" sz="707" spc="-6" dirty="0">
                <a:solidFill>
                  <a:srgbClr val="231F20"/>
                </a:solidFill>
                <a:latin typeface="Avenir"/>
              </a:rPr>
              <a:t>, dans le </a:t>
            </a:r>
            <a:r>
              <a:rPr lang="en-US" sz="707" spc="-6" dirty="0" err="1">
                <a:solidFill>
                  <a:srgbClr val="231F20"/>
                </a:solidFill>
                <a:latin typeface="Avenir"/>
              </a:rPr>
              <a:t>cas</a:t>
            </a:r>
            <a:r>
              <a:rPr lang="en-US" sz="707" spc="-6" dirty="0">
                <a:solidFill>
                  <a:srgbClr val="231F20"/>
                </a:solidFill>
                <a:latin typeface="Avenir"/>
              </a:rPr>
              <a:t> </a:t>
            </a:r>
            <a:r>
              <a:rPr lang="en-US" sz="707" spc="-6" dirty="0" err="1">
                <a:solidFill>
                  <a:srgbClr val="231F20"/>
                </a:solidFill>
                <a:latin typeface="Avenir"/>
              </a:rPr>
              <a:t>mentionné</a:t>
            </a:r>
            <a:r>
              <a:rPr lang="en-US" sz="707" spc="-6" dirty="0">
                <a:solidFill>
                  <a:srgbClr val="231F20"/>
                </a:solidFill>
                <a:latin typeface="Avenir"/>
              </a:rPr>
              <a:t> au I du </a:t>
            </a:r>
            <a:r>
              <a:rPr lang="en-US" sz="707" spc="-6" dirty="0" err="1">
                <a:solidFill>
                  <a:srgbClr val="231F20"/>
                </a:solidFill>
                <a:latin typeface="Avenir"/>
              </a:rPr>
              <a:t>même</a:t>
            </a:r>
            <a:r>
              <a:rPr lang="en-US" sz="707" spc="-6" dirty="0">
                <a:solidFill>
                  <a:srgbClr val="231F20"/>
                </a:solidFill>
                <a:latin typeface="Avenir"/>
              </a:rPr>
              <a:t> article, </a:t>
            </a:r>
            <a:r>
              <a:rPr lang="en-US" sz="707" spc="-6" dirty="0" err="1">
                <a:solidFill>
                  <a:srgbClr val="231F20"/>
                </a:solidFill>
                <a:latin typeface="Avenir"/>
              </a:rPr>
              <a:t>si</a:t>
            </a:r>
            <a:r>
              <a:rPr lang="en-US" sz="707" spc="-6" dirty="0">
                <a:solidFill>
                  <a:srgbClr val="231F20"/>
                </a:solidFill>
                <a:latin typeface="Avenir"/>
              </a:rPr>
              <a:t> les </a:t>
            </a:r>
            <a:r>
              <a:rPr lang="en-US" sz="707" spc="-6" dirty="0" err="1">
                <a:solidFill>
                  <a:srgbClr val="231F20"/>
                </a:solidFill>
                <a:latin typeface="Avenir"/>
              </a:rPr>
              <a:t>propos</a:t>
            </a:r>
            <a:r>
              <a:rPr lang="en-US" sz="707" spc="-6" dirty="0">
                <a:solidFill>
                  <a:srgbClr val="231F20"/>
                </a:solidFill>
                <a:latin typeface="Avenir"/>
              </a:rPr>
              <a:t> </a:t>
            </a:r>
            <a:r>
              <a:rPr lang="en-US" sz="707" spc="-6" dirty="0" err="1">
                <a:solidFill>
                  <a:srgbClr val="231F20"/>
                </a:solidFill>
                <a:latin typeface="Avenir"/>
              </a:rPr>
              <a:t>ou</a:t>
            </a:r>
            <a:r>
              <a:rPr lang="en-US" sz="707" spc="-6" dirty="0">
                <a:solidFill>
                  <a:srgbClr val="231F20"/>
                </a:solidFill>
                <a:latin typeface="Avenir"/>
              </a:rPr>
              <a:t> </a:t>
            </a:r>
            <a:r>
              <a:rPr lang="en-US" sz="707" spc="-6" dirty="0" err="1">
                <a:solidFill>
                  <a:srgbClr val="231F20"/>
                </a:solidFill>
                <a:latin typeface="Avenir"/>
              </a:rPr>
              <a:t>comportements</a:t>
            </a:r>
            <a:r>
              <a:rPr lang="en-US" sz="707" spc="-6" dirty="0">
                <a:solidFill>
                  <a:srgbClr val="231F20"/>
                </a:solidFill>
                <a:latin typeface="Avenir"/>
              </a:rPr>
              <a:t> </a:t>
            </a:r>
            <a:r>
              <a:rPr lang="en-US" sz="707" spc="-6" dirty="0" err="1">
                <a:solidFill>
                  <a:srgbClr val="231F20"/>
                </a:solidFill>
                <a:latin typeface="Avenir"/>
              </a:rPr>
              <a:t>n’ont</a:t>
            </a:r>
            <a:r>
              <a:rPr lang="en-US" sz="707" spc="-6" dirty="0">
                <a:solidFill>
                  <a:srgbClr val="231F20"/>
                </a:solidFill>
                <a:latin typeface="Avenir"/>
              </a:rPr>
              <a:t> pas </a:t>
            </a:r>
            <a:r>
              <a:rPr lang="en-US" sz="707" spc="-6" dirty="0" err="1">
                <a:solidFill>
                  <a:srgbClr val="231F20"/>
                </a:solidFill>
                <a:latin typeface="Avenir"/>
              </a:rPr>
              <a:t>été</a:t>
            </a:r>
            <a:r>
              <a:rPr lang="en-US" sz="707" spc="-6" dirty="0">
                <a:solidFill>
                  <a:srgbClr val="231F20"/>
                </a:solidFill>
                <a:latin typeface="Avenir"/>
              </a:rPr>
              <a:t> </a:t>
            </a:r>
            <a:r>
              <a:rPr lang="en-US" sz="707" spc="-6" dirty="0" err="1">
                <a:solidFill>
                  <a:srgbClr val="231F20"/>
                </a:solidFill>
                <a:latin typeface="Avenir"/>
              </a:rPr>
              <a:t>répétés</a:t>
            </a:r>
            <a:r>
              <a:rPr lang="en-US" sz="707" spc="-6" dirty="0">
                <a:solidFill>
                  <a:srgbClr val="231F20"/>
                </a:solidFill>
                <a:latin typeface="Avenir Italics"/>
              </a:rPr>
              <a:t>.</a:t>
            </a:r>
          </a:p>
          <a:p>
            <a:pPr algn="just">
              <a:lnSpc>
                <a:spcPts val="707"/>
              </a:lnSpc>
            </a:pPr>
            <a:r>
              <a:rPr lang="en-US" sz="707" spc="-6" dirty="0">
                <a:solidFill>
                  <a:srgbClr val="231F20"/>
                </a:solidFill>
                <a:latin typeface="Avenir Bold Italics"/>
              </a:rPr>
              <a:t>Article 225-1-2 du Code </a:t>
            </a:r>
            <a:r>
              <a:rPr lang="en-US" sz="707" spc="-6" dirty="0" err="1">
                <a:solidFill>
                  <a:srgbClr val="231F20"/>
                </a:solidFill>
                <a:latin typeface="Avenir Bold Italics"/>
              </a:rPr>
              <a:t>Pénal</a:t>
            </a:r>
            <a:r>
              <a:rPr lang="en-US" sz="707" spc="-6" dirty="0">
                <a:solidFill>
                  <a:srgbClr val="231F20"/>
                </a:solidFill>
                <a:latin typeface="Avenir Bold Italics"/>
              </a:rPr>
              <a:t> </a:t>
            </a:r>
          </a:p>
          <a:p>
            <a:pPr algn="just">
              <a:lnSpc>
                <a:spcPts val="707"/>
              </a:lnSpc>
            </a:pPr>
            <a:r>
              <a:rPr lang="en-US" sz="707" spc="-6" dirty="0" err="1">
                <a:solidFill>
                  <a:srgbClr val="231F20"/>
                </a:solidFill>
                <a:latin typeface="Avenir Italics"/>
                <a:ea typeface="Avenir Italics"/>
              </a:rPr>
              <a:t>Création</a:t>
            </a:r>
            <a:r>
              <a:rPr lang="en-US" sz="707" spc="-6" dirty="0">
                <a:solidFill>
                  <a:srgbClr val="231F20"/>
                </a:solidFill>
                <a:latin typeface="Avenir Italics"/>
                <a:ea typeface="Avenir Italics"/>
              </a:rPr>
              <a:t> LOI n°2017-86 du 27 </a:t>
            </a:r>
            <a:r>
              <a:rPr lang="en-US" sz="707" spc="-6" dirty="0" err="1">
                <a:solidFill>
                  <a:srgbClr val="231F20"/>
                </a:solidFill>
                <a:latin typeface="Avenir Italics"/>
                <a:ea typeface="Avenir Italics"/>
              </a:rPr>
              <a:t>janvier</a:t>
            </a:r>
            <a:r>
              <a:rPr lang="en-US" sz="707" spc="-6" dirty="0">
                <a:solidFill>
                  <a:srgbClr val="231F20"/>
                </a:solidFill>
                <a:latin typeface="Avenir Italics"/>
                <a:ea typeface="Avenir Italics"/>
              </a:rPr>
              <a:t> 2017 - art. 177 </a:t>
            </a:r>
          </a:p>
          <a:p>
            <a:pPr algn="just">
              <a:lnSpc>
                <a:spcPts val="707"/>
              </a:lnSpc>
            </a:pPr>
            <a:r>
              <a:rPr lang="en-US" sz="707" spc="-6" dirty="0" err="1">
                <a:solidFill>
                  <a:srgbClr val="231F20"/>
                </a:solidFill>
                <a:latin typeface="Avenir Italics"/>
              </a:rPr>
              <a:t>Constitue</a:t>
            </a:r>
            <a:r>
              <a:rPr lang="en-US" sz="707" spc="-6" dirty="0">
                <a:solidFill>
                  <a:srgbClr val="231F20"/>
                </a:solidFill>
                <a:latin typeface="Avenir Italics"/>
              </a:rPr>
              <a:t> </a:t>
            </a:r>
            <a:r>
              <a:rPr lang="en-US" sz="707" spc="-6" dirty="0" err="1">
                <a:solidFill>
                  <a:srgbClr val="231F20"/>
                </a:solidFill>
                <a:latin typeface="Avenir Italics"/>
              </a:rPr>
              <a:t>une</a:t>
            </a:r>
            <a:r>
              <a:rPr lang="en-US" sz="707" spc="-6" dirty="0">
                <a:solidFill>
                  <a:srgbClr val="231F20"/>
                </a:solidFill>
                <a:latin typeface="Avenir Italics"/>
              </a:rPr>
              <a:t> discrimination </a:t>
            </a:r>
            <a:r>
              <a:rPr lang="en-US" sz="707" spc="-6" dirty="0" err="1">
                <a:solidFill>
                  <a:srgbClr val="231F20"/>
                </a:solidFill>
                <a:latin typeface="Avenir Italics"/>
              </a:rPr>
              <a:t>toute</a:t>
            </a:r>
            <a:r>
              <a:rPr lang="en-US" sz="707" spc="-6" dirty="0">
                <a:solidFill>
                  <a:srgbClr val="231F20"/>
                </a:solidFill>
                <a:latin typeface="Avenir Italics"/>
              </a:rPr>
              <a:t> distinction </a:t>
            </a:r>
            <a:r>
              <a:rPr lang="en-US" sz="707" spc="-6" dirty="0" err="1">
                <a:solidFill>
                  <a:srgbClr val="231F20"/>
                </a:solidFill>
                <a:latin typeface="Avenir Italics"/>
              </a:rPr>
              <a:t>opérée</a:t>
            </a:r>
            <a:r>
              <a:rPr lang="en-US" sz="707" spc="-6" dirty="0">
                <a:solidFill>
                  <a:srgbClr val="231F20"/>
                </a:solidFill>
                <a:latin typeface="Avenir Italics"/>
              </a:rPr>
              <a:t> entre les </a:t>
            </a:r>
            <a:r>
              <a:rPr lang="en-US" sz="707" spc="-6" dirty="0" err="1">
                <a:solidFill>
                  <a:srgbClr val="231F20"/>
                </a:solidFill>
                <a:latin typeface="Avenir Italics"/>
              </a:rPr>
              <a:t>personnes</a:t>
            </a:r>
            <a:r>
              <a:rPr lang="en-US" sz="707" spc="-6" dirty="0">
                <a:solidFill>
                  <a:srgbClr val="231F20"/>
                </a:solidFill>
                <a:latin typeface="Avenir Italics"/>
              </a:rPr>
              <a:t> </a:t>
            </a:r>
            <a:r>
              <a:rPr lang="en-US" sz="707" spc="-6" dirty="0" err="1">
                <a:solidFill>
                  <a:srgbClr val="231F20"/>
                </a:solidFill>
                <a:latin typeface="Avenir Italics"/>
              </a:rPr>
              <a:t>parce</a:t>
            </a:r>
            <a:r>
              <a:rPr lang="en-US" sz="707" spc="-6" dirty="0">
                <a:solidFill>
                  <a:srgbClr val="231F20"/>
                </a:solidFill>
                <a:latin typeface="Avenir Italics"/>
              </a:rPr>
              <a:t> </a:t>
            </a:r>
            <a:r>
              <a:rPr lang="en-US" sz="707" spc="-6" dirty="0" err="1">
                <a:solidFill>
                  <a:srgbClr val="231F20"/>
                </a:solidFill>
                <a:latin typeface="Avenir Italics"/>
              </a:rPr>
              <a:t>qu’elles</a:t>
            </a:r>
            <a:r>
              <a:rPr lang="en-US" sz="707" spc="-6" dirty="0">
                <a:solidFill>
                  <a:srgbClr val="231F20"/>
                </a:solidFill>
                <a:latin typeface="Avenir Italics"/>
              </a:rPr>
              <a:t> </a:t>
            </a:r>
            <a:r>
              <a:rPr lang="en-US" sz="707" spc="-6" dirty="0" err="1">
                <a:solidFill>
                  <a:srgbClr val="231F20"/>
                </a:solidFill>
                <a:latin typeface="Avenir Italics"/>
              </a:rPr>
              <a:t>ont</a:t>
            </a:r>
            <a:r>
              <a:rPr lang="en-US" sz="707" spc="-6" dirty="0">
                <a:solidFill>
                  <a:srgbClr val="231F20"/>
                </a:solidFill>
                <a:latin typeface="Avenir Italics"/>
              </a:rPr>
              <a:t> </a:t>
            </a:r>
            <a:r>
              <a:rPr lang="en-US" sz="707" spc="-6" dirty="0" err="1">
                <a:solidFill>
                  <a:srgbClr val="231F20"/>
                </a:solidFill>
                <a:latin typeface="Avenir Italics"/>
              </a:rPr>
              <a:t>subi</a:t>
            </a:r>
            <a:r>
              <a:rPr lang="en-US" sz="707" spc="-6" dirty="0">
                <a:solidFill>
                  <a:srgbClr val="231F20"/>
                </a:solidFill>
                <a:latin typeface="Avenir Italics"/>
              </a:rPr>
              <a:t> </a:t>
            </a:r>
            <a:r>
              <a:rPr lang="en-US" sz="707" spc="-6" dirty="0" err="1">
                <a:solidFill>
                  <a:srgbClr val="231F20"/>
                </a:solidFill>
                <a:latin typeface="Avenir Italics"/>
              </a:rPr>
              <a:t>ou</a:t>
            </a:r>
            <a:r>
              <a:rPr lang="en-US" sz="707" spc="-6" dirty="0">
                <a:solidFill>
                  <a:srgbClr val="231F20"/>
                </a:solidFill>
                <a:latin typeface="Avenir Italics"/>
              </a:rPr>
              <a:t> </a:t>
            </a:r>
            <a:r>
              <a:rPr lang="en-US" sz="707" spc="-6" dirty="0" err="1">
                <a:solidFill>
                  <a:srgbClr val="231F20"/>
                </a:solidFill>
                <a:latin typeface="Avenir Italics"/>
              </a:rPr>
              <a:t>refusé</a:t>
            </a:r>
            <a:r>
              <a:rPr lang="en-US" sz="707" spc="-6" dirty="0">
                <a:solidFill>
                  <a:srgbClr val="231F20"/>
                </a:solidFill>
                <a:latin typeface="Avenir Italics"/>
              </a:rPr>
              <a:t> de </a:t>
            </a:r>
            <a:r>
              <a:rPr lang="en-US" sz="707" spc="-6" dirty="0" err="1">
                <a:solidFill>
                  <a:srgbClr val="231F20"/>
                </a:solidFill>
                <a:latin typeface="Avenir Italics"/>
              </a:rPr>
              <a:t>subir</a:t>
            </a:r>
            <a:r>
              <a:rPr lang="en-US" sz="707" spc="-6" dirty="0">
                <a:solidFill>
                  <a:srgbClr val="231F20"/>
                </a:solidFill>
                <a:latin typeface="Avenir Italics"/>
              </a:rPr>
              <a:t> des faits de </a:t>
            </a:r>
            <a:r>
              <a:rPr lang="en-US" sz="707" spc="-6" dirty="0" err="1">
                <a:solidFill>
                  <a:srgbClr val="231F20"/>
                </a:solidFill>
                <a:latin typeface="Avenir Italics"/>
              </a:rPr>
              <a:t>bizutage</a:t>
            </a:r>
            <a:r>
              <a:rPr lang="en-US" sz="707" spc="-6" dirty="0">
                <a:solidFill>
                  <a:srgbClr val="231F20"/>
                </a:solidFill>
                <a:latin typeface="Avenir Italics"/>
              </a:rPr>
              <a:t> </a:t>
            </a:r>
            <a:r>
              <a:rPr lang="en-US" sz="707" spc="-6" dirty="0" err="1">
                <a:solidFill>
                  <a:srgbClr val="231F20"/>
                </a:solidFill>
                <a:latin typeface="Avenir Italics"/>
              </a:rPr>
              <a:t>définis</a:t>
            </a:r>
            <a:r>
              <a:rPr lang="en-US" sz="707" spc="-6" dirty="0">
                <a:solidFill>
                  <a:srgbClr val="231F20"/>
                </a:solidFill>
                <a:latin typeface="Avenir Italics"/>
              </a:rPr>
              <a:t> à </a:t>
            </a:r>
            <a:r>
              <a:rPr lang="en-US" sz="707" spc="-6" dirty="0" err="1">
                <a:solidFill>
                  <a:srgbClr val="231F20"/>
                </a:solidFill>
                <a:latin typeface="Avenir Italics"/>
              </a:rPr>
              <a:t>l’article</a:t>
            </a:r>
            <a:r>
              <a:rPr lang="en-US" sz="707" spc="-6" dirty="0">
                <a:solidFill>
                  <a:srgbClr val="231F20"/>
                </a:solidFill>
                <a:latin typeface="Avenir Italics"/>
              </a:rPr>
              <a:t> 225-16-1 </a:t>
            </a:r>
            <a:r>
              <a:rPr lang="en-US" sz="707" spc="-6" dirty="0" err="1">
                <a:solidFill>
                  <a:srgbClr val="231F20"/>
                </a:solidFill>
                <a:latin typeface="Avenir Italics"/>
              </a:rPr>
              <a:t>ou</a:t>
            </a:r>
            <a:r>
              <a:rPr lang="en-US" sz="707" spc="-6" dirty="0">
                <a:solidFill>
                  <a:srgbClr val="231F20"/>
                </a:solidFill>
                <a:latin typeface="Avenir Italics"/>
              </a:rPr>
              <a:t> </a:t>
            </a:r>
            <a:r>
              <a:rPr lang="en-US" sz="707" spc="-6" dirty="0" err="1">
                <a:solidFill>
                  <a:srgbClr val="231F20"/>
                </a:solidFill>
                <a:latin typeface="Avenir Italics"/>
              </a:rPr>
              <a:t>témoigné</a:t>
            </a:r>
            <a:r>
              <a:rPr lang="en-US" sz="707" spc="-6" dirty="0">
                <a:solidFill>
                  <a:srgbClr val="231F20"/>
                </a:solidFill>
                <a:latin typeface="Avenir Italics"/>
              </a:rPr>
              <a:t> de </a:t>
            </a:r>
            <a:r>
              <a:rPr lang="en-US" sz="707" spc="-6" dirty="0" err="1">
                <a:solidFill>
                  <a:srgbClr val="231F20"/>
                </a:solidFill>
                <a:latin typeface="Avenir Italics"/>
              </a:rPr>
              <a:t>tels</a:t>
            </a:r>
            <a:r>
              <a:rPr lang="en-US" sz="707" spc="-6" dirty="0">
                <a:solidFill>
                  <a:srgbClr val="231F20"/>
                </a:solidFill>
                <a:latin typeface="Avenir Italics"/>
              </a:rPr>
              <a:t> faits.</a:t>
            </a:r>
          </a:p>
        </p:txBody>
      </p:sp>
      <p:sp>
        <p:nvSpPr>
          <p:cNvPr id="160" name="TextBox 160"/>
          <p:cNvSpPr txBox="1"/>
          <p:nvPr/>
        </p:nvSpPr>
        <p:spPr>
          <a:xfrm>
            <a:off x="9985686" y="6187078"/>
            <a:ext cx="2443869" cy="4219104"/>
          </a:xfrm>
          <a:prstGeom prst="rect">
            <a:avLst/>
          </a:prstGeom>
        </p:spPr>
        <p:txBody>
          <a:bodyPr lIns="0" tIns="0" rIns="0" bIns="0" rtlCol="0" anchor="t">
            <a:spAutoFit/>
          </a:bodyPr>
          <a:lstStyle/>
          <a:p>
            <a:pPr algn="just">
              <a:lnSpc>
                <a:spcPts val="707"/>
              </a:lnSpc>
            </a:pPr>
            <a:r>
              <a:rPr lang="en-US" sz="707" spc="2" dirty="0">
                <a:solidFill>
                  <a:srgbClr val="231F20"/>
                </a:solidFill>
                <a:latin typeface="Avenir Bold Italics"/>
              </a:rPr>
              <a:t>Article 225-2 du Code </a:t>
            </a:r>
            <a:r>
              <a:rPr lang="en-US" sz="707" spc="2" dirty="0" err="1">
                <a:solidFill>
                  <a:srgbClr val="231F20"/>
                </a:solidFill>
                <a:latin typeface="Avenir Bold Italics"/>
              </a:rPr>
              <a:t>Pénal</a:t>
            </a:r>
            <a:r>
              <a:rPr lang="en-US" sz="707" spc="2" dirty="0">
                <a:solidFill>
                  <a:srgbClr val="231F20"/>
                </a:solidFill>
                <a:latin typeface="Avenir Bold Italics"/>
              </a:rPr>
              <a:t> </a:t>
            </a:r>
          </a:p>
          <a:p>
            <a:pPr algn="just">
              <a:lnSpc>
                <a:spcPts val="707"/>
              </a:lnSpc>
            </a:pPr>
            <a:r>
              <a:rPr lang="en-US" sz="707" spc="2" dirty="0" err="1">
                <a:solidFill>
                  <a:srgbClr val="231F20"/>
                </a:solidFill>
                <a:latin typeface="Avenir Italics"/>
                <a:ea typeface="Avenir Italics"/>
              </a:rPr>
              <a:t>Modifié</a:t>
            </a:r>
            <a:r>
              <a:rPr lang="en-US" sz="707" spc="2" dirty="0">
                <a:solidFill>
                  <a:srgbClr val="231F20"/>
                </a:solidFill>
                <a:latin typeface="Avenir Italics"/>
                <a:ea typeface="Avenir Italics"/>
              </a:rPr>
              <a:t> par LOI n°2017-86 du 27 </a:t>
            </a:r>
            <a:r>
              <a:rPr lang="en-US" sz="707" spc="2" dirty="0" err="1">
                <a:solidFill>
                  <a:srgbClr val="231F20"/>
                </a:solidFill>
                <a:latin typeface="Avenir Italics"/>
                <a:ea typeface="Avenir Italics"/>
              </a:rPr>
              <a:t>janvier</a:t>
            </a:r>
            <a:r>
              <a:rPr lang="en-US" sz="707" spc="2" dirty="0">
                <a:solidFill>
                  <a:srgbClr val="231F20"/>
                </a:solidFill>
                <a:latin typeface="Avenir Italics"/>
                <a:ea typeface="Avenir Italics"/>
              </a:rPr>
              <a:t> 2017 - art. 177 </a:t>
            </a:r>
          </a:p>
          <a:p>
            <a:pPr algn="just">
              <a:lnSpc>
                <a:spcPts val="707"/>
              </a:lnSpc>
            </a:pPr>
            <a:r>
              <a:rPr lang="en-US" sz="707" spc="2" dirty="0">
                <a:solidFill>
                  <a:srgbClr val="231F20"/>
                </a:solidFill>
                <a:latin typeface="Avenir Italics"/>
              </a:rPr>
              <a:t>La discrimination </a:t>
            </a:r>
            <a:r>
              <a:rPr lang="en-US" sz="707" spc="2" dirty="0" err="1">
                <a:solidFill>
                  <a:srgbClr val="231F20"/>
                </a:solidFill>
                <a:latin typeface="Avenir Italics"/>
              </a:rPr>
              <a:t>définie</a:t>
            </a:r>
            <a:r>
              <a:rPr lang="en-US" sz="707" spc="2" dirty="0">
                <a:solidFill>
                  <a:srgbClr val="231F20"/>
                </a:solidFill>
                <a:latin typeface="Avenir Italics"/>
              </a:rPr>
              <a:t> aux articles 225-1 à 225-1-2, </a:t>
            </a:r>
            <a:r>
              <a:rPr lang="en-US" sz="707" spc="2" dirty="0" err="1">
                <a:solidFill>
                  <a:srgbClr val="231F20"/>
                </a:solidFill>
                <a:latin typeface="Avenir Italics"/>
              </a:rPr>
              <a:t>commise</a:t>
            </a:r>
            <a:r>
              <a:rPr lang="en-US" sz="707" spc="2" dirty="0">
                <a:solidFill>
                  <a:srgbClr val="231F20"/>
                </a:solidFill>
                <a:latin typeface="Avenir Italics"/>
              </a:rPr>
              <a:t> à </a:t>
            </a:r>
            <a:r>
              <a:rPr lang="en-US" sz="707" spc="2" dirty="0" err="1">
                <a:solidFill>
                  <a:srgbClr val="231F20"/>
                </a:solidFill>
                <a:latin typeface="Avenir Italics"/>
              </a:rPr>
              <a:t>l’égard</a:t>
            </a:r>
            <a:r>
              <a:rPr lang="en-US" sz="707" spc="2" dirty="0">
                <a:solidFill>
                  <a:srgbClr val="231F20"/>
                </a:solidFill>
                <a:latin typeface="Avenir Italics"/>
              </a:rPr>
              <a:t> </a:t>
            </a:r>
            <a:r>
              <a:rPr lang="en-US" sz="707" spc="2" dirty="0" err="1">
                <a:solidFill>
                  <a:srgbClr val="231F20"/>
                </a:solidFill>
                <a:latin typeface="Avenir Italics"/>
              </a:rPr>
              <a:t>d’une</a:t>
            </a:r>
            <a:r>
              <a:rPr lang="en-US" sz="707" spc="2" dirty="0">
                <a:solidFill>
                  <a:srgbClr val="231F20"/>
                </a:solidFill>
                <a:latin typeface="Avenir Italics"/>
              </a:rPr>
              <a:t> </a:t>
            </a:r>
            <a:r>
              <a:rPr lang="en-US" sz="707" spc="2" dirty="0" err="1">
                <a:solidFill>
                  <a:srgbClr val="231F20"/>
                </a:solidFill>
                <a:latin typeface="Avenir Italics"/>
              </a:rPr>
              <a:t>personne</a:t>
            </a:r>
            <a:r>
              <a:rPr lang="en-US" sz="707" spc="2" dirty="0">
                <a:solidFill>
                  <a:srgbClr val="231F20"/>
                </a:solidFill>
                <a:latin typeface="Avenir Italics"/>
              </a:rPr>
              <a:t> physique </a:t>
            </a:r>
            <a:r>
              <a:rPr lang="en-US" sz="707" spc="2" dirty="0" err="1">
                <a:solidFill>
                  <a:srgbClr val="231F20"/>
                </a:solidFill>
                <a:latin typeface="Avenir Italics"/>
              </a:rPr>
              <a:t>ou</a:t>
            </a:r>
            <a:r>
              <a:rPr lang="en-US" sz="707" spc="2" dirty="0">
                <a:solidFill>
                  <a:srgbClr val="231F20"/>
                </a:solidFill>
                <a:latin typeface="Avenir Italics"/>
              </a:rPr>
              <a:t> morale, </a:t>
            </a:r>
            <a:r>
              <a:rPr lang="en-US" sz="707" spc="2" dirty="0" err="1">
                <a:solidFill>
                  <a:srgbClr val="231F20"/>
                </a:solidFill>
                <a:latin typeface="Avenir Italics"/>
              </a:rPr>
              <a:t>est</a:t>
            </a:r>
            <a:r>
              <a:rPr lang="en-US" sz="707" spc="2" dirty="0">
                <a:solidFill>
                  <a:srgbClr val="231F20"/>
                </a:solidFill>
                <a:latin typeface="Avenir Italics"/>
              </a:rPr>
              <a:t> punie de trois </a:t>
            </a:r>
            <a:r>
              <a:rPr lang="en-US" sz="707" spc="2" dirty="0" err="1">
                <a:solidFill>
                  <a:srgbClr val="231F20"/>
                </a:solidFill>
                <a:latin typeface="Avenir Italics"/>
              </a:rPr>
              <a:t>ans</a:t>
            </a:r>
            <a:r>
              <a:rPr lang="en-US" sz="707" spc="2" dirty="0">
                <a:solidFill>
                  <a:srgbClr val="231F20"/>
                </a:solidFill>
                <a:latin typeface="Avenir Italics"/>
              </a:rPr>
              <a:t> </a:t>
            </a:r>
            <a:r>
              <a:rPr lang="en-US" sz="707" spc="2" dirty="0" err="1">
                <a:solidFill>
                  <a:srgbClr val="231F20"/>
                </a:solidFill>
                <a:latin typeface="Avenir Italics"/>
              </a:rPr>
              <a:t>d’emprisonnement</a:t>
            </a:r>
            <a:r>
              <a:rPr lang="en-US" sz="707" spc="2" dirty="0">
                <a:solidFill>
                  <a:srgbClr val="231F20"/>
                </a:solidFill>
                <a:latin typeface="Avenir Italics"/>
              </a:rPr>
              <a:t> et de 45 000 euros </a:t>
            </a:r>
            <a:r>
              <a:rPr lang="en-US" sz="707" spc="2" dirty="0" err="1">
                <a:solidFill>
                  <a:srgbClr val="231F20"/>
                </a:solidFill>
                <a:latin typeface="Avenir Italics"/>
              </a:rPr>
              <a:t>d’amende</a:t>
            </a:r>
            <a:r>
              <a:rPr lang="en-US" sz="707" spc="2" dirty="0">
                <a:solidFill>
                  <a:srgbClr val="231F20"/>
                </a:solidFill>
                <a:latin typeface="Avenir Italics"/>
              </a:rPr>
              <a:t> </a:t>
            </a:r>
            <a:r>
              <a:rPr lang="en-US" sz="707" spc="2" dirty="0" err="1">
                <a:solidFill>
                  <a:srgbClr val="231F20"/>
                </a:solidFill>
                <a:latin typeface="Avenir Italics"/>
              </a:rPr>
              <a:t>lorsqu’elle</a:t>
            </a:r>
            <a:r>
              <a:rPr lang="en-US" sz="707" spc="2" dirty="0">
                <a:solidFill>
                  <a:srgbClr val="231F20"/>
                </a:solidFill>
                <a:latin typeface="Avenir Italics"/>
              </a:rPr>
              <a:t> </a:t>
            </a:r>
            <a:r>
              <a:rPr lang="en-US" sz="707" spc="2" dirty="0" err="1">
                <a:solidFill>
                  <a:srgbClr val="231F20"/>
                </a:solidFill>
                <a:latin typeface="Avenir Italics"/>
              </a:rPr>
              <a:t>consiste</a:t>
            </a:r>
            <a:r>
              <a:rPr lang="en-US" sz="707" spc="2" dirty="0">
                <a:solidFill>
                  <a:srgbClr val="231F20"/>
                </a:solidFill>
                <a:latin typeface="Avenir Italics"/>
              </a:rPr>
              <a:t> : </a:t>
            </a:r>
          </a:p>
          <a:p>
            <a:pPr algn="just">
              <a:lnSpc>
                <a:spcPts val="707"/>
              </a:lnSpc>
            </a:pPr>
            <a:r>
              <a:rPr lang="en-US" sz="707" spc="2" dirty="0">
                <a:solidFill>
                  <a:srgbClr val="231F20"/>
                </a:solidFill>
                <a:latin typeface="Avenir Italics"/>
                <a:ea typeface="Avenir Italics"/>
              </a:rPr>
              <a:t>1° A refuser la </a:t>
            </a:r>
            <a:r>
              <a:rPr lang="en-US" sz="707" spc="2" dirty="0" err="1">
                <a:solidFill>
                  <a:srgbClr val="231F20"/>
                </a:solidFill>
                <a:latin typeface="Avenir Italics"/>
                <a:ea typeface="Avenir Italics"/>
              </a:rPr>
              <a:t>fourniture</a:t>
            </a:r>
            <a:r>
              <a:rPr lang="en-US" sz="707" spc="2" dirty="0">
                <a:solidFill>
                  <a:srgbClr val="231F20"/>
                </a:solidFill>
                <a:latin typeface="Avenir Italics"/>
                <a:ea typeface="Avenir Italics"/>
              </a:rPr>
              <a:t> d’un bien </a:t>
            </a:r>
            <a:r>
              <a:rPr lang="en-US" sz="707" spc="2" dirty="0" err="1">
                <a:solidFill>
                  <a:srgbClr val="231F20"/>
                </a:solidFill>
                <a:latin typeface="Avenir Italics"/>
                <a:ea typeface="Avenir Italics"/>
              </a:rPr>
              <a:t>ou</a:t>
            </a:r>
            <a:r>
              <a:rPr lang="en-US" sz="707" spc="2" dirty="0">
                <a:solidFill>
                  <a:srgbClr val="231F20"/>
                </a:solidFill>
                <a:latin typeface="Avenir Italics"/>
                <a:ea typeface="Avenir Italics"/>
              </a:rPr>
              <a:t> d’un service ; </a:t>
            </a:r>
          </a:p>
          <a:p>
            <a:pPr algn="just">
              <a:lnSpc>
                <a:spcPts val="707"/>
              </a:lnSpc>
            </a:pPr>
            <a:r>
              <a:rPr lang="en-US" sz="707" spc="2" dirty="0">
                <a:solidFill>
                  <a:srgbClr val="231F20"/>
                </a:solidFill>
                <a:latin typeface="Avenir Italics"/>
                <a:ea typeface="Avenir Italics"/>
              </a:rPr>
              <a:t>2° A </a:t>
            </a:r>
            <a:r>
              <a:rPr lang="en-US" sz="707" spc="2" dirty="0" err="1">
                <a:solidFill>
                  <a:srgbClr val="231F20"/>
                </a:solidFill>
                <a:latin typeface="Avenir Italics"/>
                <a:ea typeface="Avenir Italics"/>
              </a:rPr>
              <a:t>entraver</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l’exercice</a:t>
            </a:r>
            <a:r>
              <a:rPr lang="en-US" sz="707" spc="2" dirty="0">
                <a:solidFill>
                  <a:srgbClr val="231F20"/>
                </a:solidFill>
                <a:latin typeface="Avenir Italics"/>
                <a:ea typeface="Avenir Italics"/>
              </a:rPr>
              <a:t> normal </a:t>
            </a:r>
            <a:r>
              <a:rPr lang="en-US" sz="707" spc="2" dirty="0" err="1">
                <a:solidFill>
                  <a:srgbClr val="231F20"/>
                </a:solidFill>
                <a:latin typeface="Avenir Italics"/>
                <a:ea typeface="Avenir Italics"/>
              </a:rPr>
              <a:t>d’une</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activité</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économique</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quelconque</a:t>
            </a:r>
            <a:r>
              <a:rPr lang="en-US" sz="707" spc="2" dirty="0">
                <a:solidFill>
                  <a:srgbClr val="231F20"/>
                </a:solidFill>
                <a:latin typeface="Avenir Italics"/>
                <a:ea typeface="Avenir Italics"/>
              </a:rPr>
              <a:t> ; </a:t>
            </a:r>
          </a:p>
          <a:p>
            <a:pPr algn="just">
              <a:lnSpc>
                <a:spcPts val="707"/>
              </a:lnSpc>
            </a:pPr>
            <a:r>
              <a:rPr lang="en-US" sz="707" spc="2" dirty="0">
                <a:solidFill>
                  <a:srgbClr val="231F20"/>
                </a:solidFill>
                <a:latin typeface="Avenir Italics"/>
                <a:ea typeface="Avenir Italics"/>
              </a:rPr>
              <a:t>3° A refuser </a:t>
            </a:r>
            <a:r>
              <a:rPr lang="en-US" sz="707" spc="2" dirty="0" err="1">
                <a:solidFill>
                  <a:srgbClr val="231F20"/>
                </a:solidFill>
                <a:latin typeface="Avenir Italics"/>
                <a:ea typeface="Avenir Italics"/>
              </a:rPr>
              <a:t>d’embaucher</a:t>
            </a:r>
            <a:r>
              <a:rPr lang="en-US" sz="707" spc="2" dirty="0">
                <a:solidFill>
                  <a:srgbClr val="231F20"/>
                </a:solidFill>
                <a:latin typeface="Avenir Italics"/>
                <a:ea typeface="Avenir Italics"/>
              </a:rPr>
              <a:t>, à </a:t>
            </a:r>
            <a:r>
              <a:rPr lang="en-US" sz="707" spc="2" dirty="0" err="1">
                <a:solidFill>
                  <a:srgbClr val="231F20"/>
                </a:solidFill>
                <a:latin typeface="Avenir Italics"/>
                <a:ea typeface="Avenir Italics"/>
              </a:rPr>
              <a:t>sanctionner</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ou</a:t>
            </a:r>
            <a:r>
              <a:rPr lang="en-US" sz="707" spc="2" dirty="0">
                <a:solidFill>
                  <a:srgbClr val="231F20"/>
                </a:solidFill>
                <a:latin typeface="Avenir Italics"/>
                <a:ea typeface="Avenir Italics"/>
              </a:rPr>
              <a:t> à </a:t>
            </a:r>
            <a:r>
              <a:rPr lang="en-US" sz="707" spc="2" dirty="0" err="1">
                <a:solidFill>
                  <a:srgbClr val="231F20"/>
                </a:solidFill>
                <a:latin typeface="Avenir Italics"/>
                <a:ea typeface="Avenir Italics"/>
              </a:rPr>
              <a:t>licencier</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une</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personne</a:t>
            </a:r>
            <a:r>
              <a:rPr lang="en-US" sz="707" spc="2" dirty="0">
                <a:solidFill>
                  <a:srgbClr val="231F20"/>
                </a:solidFill>
                <a:latin typeface="Avenir Italics"/>
                <a:ea typeface="Avenir Italics"/>
              </a:rPr>
              <a:t> ; </a:t>
            </a:r>
          </a:p>
          <a:p>
            <a:pPr algn="just">
              <a:lnSpc>
                <a:spcPts val="707"/>
              </a:lnSpc>
            </a:pPr>
            <a:r>
              <a:rPr lang="en-US" sz="707" spc="2" dirty="0">
                <a:solidFill>
                  <a:srgbClr val="231F20"/>
                </a:solidFill>
                <a:latin typeface="Avenir Italics"/>
                <a:ea typeface="Avenir Italics"/>
              </a:rPr>
              <a:t>4° A </a:t>
            </a:r>
            <a:r>
              <a:rPr lang="en-US" sz="707" spc="2" dirty="0" err="1">
                <a:solidFill>
                  <a:srgbClr val="231F20"/>
                </a:solidFill>
                <a:latin typeface="Avenir Italics"/>
                <a:ea typeface="Avenir Italics"/>
              </a:rPr>
              <a:t>subordonner</a:t>
            </a:r>
            <a:r>
              <a:rPr lang="en-US" sz="707" spc="2" dirty="0">
                <a:solidFill>
                  <a:srgbClr val="231F20"/>
                </a:solidFill>
                <a:latin typeface="Avenir Italics"/>
                <a:ea typeface="Avenir Italics"/>
              </a:rPr>
              <a:t> la </a:t>
            </a:r>
            <a:r>
              <a:rPr lang="en-US" sz="707" spc="2" dirty="0" err="1">
                <a:solidFill>
                  <a:srgbClr val="231F20"/>
                </a:solidFill>
                <a:latin typeface="Avenir Italics"/>
                <a:ea typeface="Avenir Italics"/>
              </a:rPr>
              <a:t>fourniture</a:t>
            </a:r>
            <a:r>
              <a:rPr lang="en-US" sz="707" spc="2" dirty="0">
                <a:solidFill>
                  <a:srgbClr val="231F20"/>
                </a:solidFill>
                <a:latin typeface="Avenir Italics"/>
                <a:ea typeface="Avenir Italics"/>
              </a:rPr>
              <a:t> d’un bien </a:t>
            </a:r>
            <a:r>
              <a:rPr lang="en-US" sz="707" spc="2" dirty="0" err="1">
                <a:solidFill>
                  <a:srgbClr val="231F20"/>
                </a:solidFill>
                <a:latin typeface="Avenir Italics"/>
                <a:ea typeface="Avenir Italics"/>
              </a:rPr>
              <a:t>ou</a:t>
            </a:r>
            <a:r>
              <a:rPr lang="en-US" sz="707" spc="2" dirty="0">
                <a:solidFill>
                  <a:srgbClr val="231F20"/>
                </a:solidFill>
                <a:latin typeface="Avenir Italics"/>
                <a:ea typeface="Avenir Italics"/>
              </a:rPr>
              <a:t> d’un service à </a:t>
            </a:r>
            <a:r>
              <a:rPr lang="en-US" sz="707" spc="2" dirty="0" err="1">
                <a:solidFill>
                  <a:srgbClr val="231F20"/>
                </a:solidFill>
                <a:latin typeface="Avenir Italics"/>
                <a:ea typeface="Avenir Italics"/>
              </a:rPr>
              <a:t>une</a:t>
            </a:r>
            <a:r>
              <a:rPr lang="en-US" sz="707" spc="2" dirty="0">
                <a:solidFill>
                  <a:srgbClr val="231F20"/>
                </a:solidFill>
                <a:latin typeface="Avenir Italics"/>
                <a:ea typeface="Avenir Italics"/>
              </a:rPr>
              <a:t> condition </a:t>
            </a:r>
            <a:r>
              <a:rPr lang="en-US" sz="707" spc="2" dirty="0" err="1">
                <a:solidFill>
                  <a:srgbClr val="231F20"/>
                </a:solidFill>
                <a:latin typeface="Avenir Italics"/>
                <a:ea typeface="Avenir Italics"/>
              </a:rPr>
              <a:t>fondée</a:t>
            </a:r>
            <a:r>
              <a:rPr lang="en-US" sz="707" spc="2" dirty="0">
                <a:solidFill>
                  <a:srgbClr val="231F20"/>
                </a:solidFill>
                <a:latin typeface="Avenir Italics"/>
                <a:ea typeface="Avenir Italics"/>
              </a:rPr>
              <a:t> sur </a:t>
            </a:r>
            <a:r>
              <a:rPr lang="en-US" sz="707" spc="2" dirty="0" err="1">
                <a:solidFill>
                  <a:srgbClr val="231F20"/>
                </a:solidFill>
                <a:latin typeface="Avenir Italics"/>
                <a:ea typeface="Avenir Italics"/>
              </a:rPr>
              <a:t>l’un</a:t>
            </a:r>
            <a:r>
              <a:rPr lang="en-US" sz="707" spc="2" dirty="0">
                <a:solidFill>
                  <a:srgbClr val="231F20"/>
                </a:solidFill>
                <a:latin typeface="Avenir Italics"/>
                <a:ea typeface="Avenir Italics"/>
              </a:rPr>
              <a:t> des </a:t>
            </a:r>
            <a:r>
              <a:rPr lang="en-US" sz="707" spc="2" dirty="0" err="1">
                <a:solidFill>
                  <a:srgbClr val="231F20"/>
                </a:solidFill>
                <a:latin typeface="Avenir Italics"/>
                <a:ea typeface="Avenir Italics"/>
              </a:rPr>
              <a:t>éléments</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visés</a:t>
            </a:r>
            <a:r>
              <a:rPr lang="en-US" sz="707" spc="2" dirty="0">
                <a:solidFill>
                  <a:srgbClr val="231F20"/>
                </a:solidFill>
                <a:latin typeface="Avenir Italics"/>
                <a:ea typeface="Avenir Italics"/>
              </a:rPr>
              <a:t> à </a:t>
            </a:r>
            <a:r>
              <a:rPr lang="en-US" sz="707" spc="2" dirty="0" err="1">
                <a:solidFill>
                  <a:srgbClr val="231F20"/>
                </a:solidFill>
                <a:latin typeface="Avenir Italics"/>
                <a:ea typeface="Avenir Italics"/>
              </a:rPr>
              <a:t>l’article</a:t>
            </a:r>
            <a:r>
              <a:rPr lang="en-US" sz="707" spc="2" dirty="0">
                <a:solidFill>
                  <a:srgbClr val="231F20"/>
                </a:solidFill>
                <a:latin typeface="Avenir Italics"/>
                <a:ea typeface="Avenir Italics"/>
              </a:rPr>
              <a:t> 225-1 </a:t>
            </a:r>
            <a:r>
              <a:rPr lang="en-US" sz="707" spc="2" dirty="0" err="1">
                <a:solidFill>
                  <a:srgbClr val="231F20"/>
                </a:solidFill>
                <a:latin typeface="Avenir Italics"/>
                <a:ea typeface="Avenir Italics"/>
              </a:rPr>
              <a:t>ou</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prévue</a:t>
            </a:r>
            <a:r>
              <a:rPr lang="en-US" sz="707" spc="2" dirty="0">
                <a:solidFill>
                  <a:srgbClr val="231F20"/>
                </a:solidFill>
                <a:latin typeface="Avenir Italics"/>
                <a:ea typeface="Avenir Italics"/>
              </a:rPr>
              <a:t> aux articles 225-1-1 </a:t>
            </a:r>
            <a:r>
              <a:rPr lang="en-US" sz="707" spc="2" dirty="0" err="1">
                <a:solidFill>
                  <a:srgbClr val="231F20"/>
                </a:solidFill>
                <a:latin typeface="Avenir Italics"/>
                <a:ea typeface="Avenir Italics"/>
              </a:rPr>
              <a:t>ou</a:t>
            </a:r>
            <a:r>
              <a:rPr lang="en-US" sz="707" spc="2" dirty="0">
                <a:solidFill>
                  <a:srgbClr val="231F20"/>
                </a:solidFill>
                <a:latin typeface="Avenir Italics"/>
                <a:ea typeface="Avenir Italics"/>
              </a:rPr>
              <a:t> 225-1-2 ; </a:t>
            </a:r>
          </a:p>
          <a:p>
            <a:pPr algn="just">
              <a:lnSpc>
                <a:spcPts val="707"/>
              </a:lnSpc>
            </a:pPr>
            <a:r>
              <a:rPr lang="en-US" sz="707" spc="2" dirty="0">
                <a:solidFill>
                  <a:srgbClr val="231F20"/>
                </a:solidFill>
                <a:latin typeface="Avenir Italics"/>
                <a:ea typeface="Avenir Italics"/>
              </a:rPr>
              <a:t>5° A </a:t>
            </a:r>
            <a:r>
              <a:rPr lang="en-US" sz="707" spc="2" dirty="0" err="1">
                <a:solidFill>
                  <a:srgbClr val="231F20"/>
                </a:solidFill>
                <a:latin typeface="Avenir Italics"/>
                <a:ea typeface="Avenir Italics"/>
              </a:rPr>
              <a:t>subordonner</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une</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offre</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d’emploi</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une</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demande</a:t>
            </a:r>
            <a:r>
              <a:rPr lang="en-US" sz="707" spc="2" dirty="0">
                <a:solidFill>
                  <a:srgbClr val="231F20"/>
                </a:solidFill>
                <a:latin typeface="Avenir Italics"/>
                <a:ea typeface="Avenir Italics"/>
              </a:rPr>
              <a:t> de stage </a:t>
            </a:r>
            <a:r>
              <a:rPr lang="en-US" sz="707" spc="2" dirty="0" err="1">
                <a:solidFill>
                  <a:srgbClr val="231F20"/>
                </a:solidFill>
                <a:latin typeface="Avenir Italics"/>
                <a:ea typeface="Avenir Italics"/>
              </a:rPr>
              <a:t>ou</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une</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période</a:t>
            </a:r>
            <a:r>
              <a:rPr lang="en-US" sz="707" spc="2" dirty="0">
                <a:solidFill>
                  <a:srgbClr val="231F20"/>
                </a:solidFill>
                <a:latin typeface="Avenir Italics"/>
                <a:ea typeface="Avenir Italics"/>
              </a:rPr>
              <a:t> de formation </a:t>
            </a:r>
            <a:r>
              <a:rPr lang="en-US" sz="707" spc="2" dirty="0" err="1">
                <a:solidFill>
                  <a:srgbClr val="231F20"/>
                </a:solidFill>
                <a:latin typeface="Avenir Italics"/>
                <a:ea typeface="Avenir Italics"/>
              </a:rPr>
              <a:t>en</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entreprise</a:t>
            </a:r>
            <a:r>
              <a:rPr lang="en-US" sz="707" spc="2" dirty="0">
                <a:solidFill>
                  <a:srgbClr val="231F20"/>
                </a:solidFill>
                <a:latin typeface="Avenir Italics"/>
                <a:ea typeface="Avenir Italics"/>
              </a:rPr>
              <a:t> à </a:t>
            </a:r>
            <a:r>
              <a:rPr lang="en-US" sz="707" spc="2" dirty="0" err="1">
                <a:solidFill>
                  <a:srgbClr val="231F20"/>
                </a:solidFill>
                <a:latin typeface="Avenir Italics"/>
                <a:ea typeface="Avenir Italics"/>
              </a:rPr>
              <a:t>une</a:t>
            </a:r>
            <a:r>
              <a:rPr lang="en-US" sz="707" spc="2" dirty="0">
                <a:solidFill>
                  <a:srgbClr val="231F20"/>
                </a:solidFill>
                <a:latin typeface="Avenir Italics"/>
                <a:ea typeface="Avenir Italics"/>
              </a:rPr>
              <a:t> condition </a:t>
            </a:r>
            <a:r>
              <a:rPr lang="en-US" sz="707" spc="2" dirty="0" err="1">
                <a:solidFill>
                  <a:srgbClr val="231F20"/>
                </a:solidFill>
                <a:latin typeface="Avenir Italics"/>
                <a:ea typeface="Avenir Italics"/>
              </a:rPr>
              <a:t>fondée</a:t>
            </a:r>
            <a:r>
              <a:rPr lang="en-US" sz="707" spc="2" dirty="0">
                <a:solidFill>
                  <a:srgbClr val="231F20"/>
                </a:solidFill>
                <a:latin typeface="Avenir Italics"/>
                <a:ea typeface="Avenir Italics"/>
              </a:rPr>
              <a:t> sur </a:t>
            </a:r>
            <a:r>
              <a:rPr lang="en-US" sz="707" spc="2" dirty="0" err="1">
                <a:solidFill>
                  <a:srgbClr val="231F20"/>
                </a:solidFill>
                <a:latin typeface="Avenir Italics"/>
                <a:ea typeface="Avenir Italics"/>
              </a:rPr>
              <a:t>l’un</a:t>
            </a:r>
            <a:r>
              <a:rPr lang="en-US" sz="707" spc="2" dirty="0">
                <a:solidFill>
                  <a:srgbClr val="231F20"/>
                </a:solidFill>
                <a:latin typeface="Avenir Italics"/>
                <a:ea typeface="Avenir Italics"/>
              </a:rPr>
              <a:t> </a:t>
            </a:r>
          </a:p>
          <a:p>
            <a:pPr algn="just">
              <a:lnSpc>
                <a:spcPts val="707"/>
              </a:lnSpc>
            </a:pPr>
            <a:r>
              <a:rPr lang="en-US" sz="707" spc="2" dirty="0">
                <a:solidFill>
                  <a:srgbClr val="231F20"/>
                </a:solidFill>
                <a:latin typeface="Avenir Italics"/>
              </a:rPr>
              <a:t>des </a:t>
            </a:r>
            <a:r>
              <a:rPr lang="en-US" sz="707" spc="2" dirty="0" err="1">
                <a:solidFill>
                  <a:srgbClr val="231F20"/>
                </a:solidFill>
                <a:latin typeface="Avenir Italics"/>
              </a:rPr>
              <a:t>éléments</a:t>
            </a:r>
            <a:r>
              <a:rPr lang="en-US" sz="707" spc="2" dirty="0">
                <a:solidFill>
                  <a:srgbClr val="231F20"/>
                </a:solidFill>
                <a:latin typeface="Avenir Italics"/>
              </a:rPr>
              <a:t> </a:t>
            </a:r>
            <a:r>
              <a:rPr lang="en-US" sz="707" spc="2" dirty="0" err="1">
                <a:solidFill>
                  <a:srgbClr val="231F20"/>
                </a:solidFill>
                <a:latin typeface="Avenir Italics"/>
              </a:rPr>
              <a:t>visés</a:t>
            </a:r>
            <a:r>
              <a:rPr lang="en-US" sz="707" spc="2" dirty="0">
                <a:solidFill>
                  <a:srgbClr val="231F20"/>
                </a:solidFill>
                <a:latin typeface="Avenir Italics"/>
              </a:rPr>
              <a:t> à </a:t>
            </a:r>
            <a:r>
              <a:rPr lang="en-US" sz="707" spc="2" dirty="0" err="1">
                <a:solidFill>
                  <a:srgbClr val="231F20"/>
                </a:solidFill>
                <a:latin typeface="Avenir Italics"/>
              </a:rPr>
              <a:t>l’article</a:t>
            </a:r>
            <a:r>
              <a:rPr lang="en-US" sz="707" spc="2" dirty="0">
                <a:solidFill>
                  <a:srgbClr val="231F20"/>
                </a:solidFill>
                <a:latin typeface="Avenir Italics"/>
              </a:rPr>
              <a:t> 225-1 </a:t>
            </a:r>
            <a:r>
              <a:rPr lang="en-US" sz="707" spc="2" dirty="0" err="1">
                <a:solidFill>
                  <a:srgbClr val="231F20"/>
                </a:solidFill>
                <a:latin typeface="Avenir Italics"/>
              </a:rPr>
              <a:t>ou</a:t>
            </a:r>
            <a:r>
              <a:rPr lang="en-US" sz="707" spc="2" dirty="0">
                <a:solidFill>
                  <a:srgbClr val="231F20"/>
                </a:solidFill>
                <a:latin typeface="Avenir Italics"/>
              </a:rPr>
              <a:t> </a:t>
            </a:r>
            <a:r>
              <a:rPr lang="en-US" sz="707" spc="2" dirty="0" err="1">
                <a:solidFill>
                  <a:srgbClr val="231F20"/>
                </a:solidFill>
                <a:latin typeface="Avenir Italics"/>
              </a:rPr>
              <a:t>prévue</a:t>
            </a:r>
            <a:r>
              <a:rPr lang="en-US" sz="707" spc="2" dirty="0">
                <a:solidFill>
                  <a:srgbClr val="231F20"/>
                </a:solidFill>
                <a:latin typeface="Avenir Italics"/>
              </a:rPr>
              <a:t> aux articles 225-1-1 </a:t>
            </a:r>
            <a:r>
              <a:rPr lang="en-US" sz="707" spc="2" dirty="0" err="1">
                <a:solidFill>
                  <a:srgbClr val="231F20"/>
                </a:solidFill>
                <a:latin typeface="Avenir Italics"/>
              </a:rPr>
              <a:t>ou</a:t>
            </a:r>
            <a:r>
              <a:rPr lang="en-US" sz="707" spc="2" dirty="0">
                <a:solidFill>
                  <a:srgbClr val="231F20"/>
                </a:solidFill>
                <a:latin typeface="Avenir Italics"/>
              </a:rPr>
              <a:t> 225-1-2 ; </a:t>
            </a:r>
          </a:p>
          <a:p>
            <a:pPr algn="just">
              <a:lnSpc>
                <a:spcPts val="707"/>
              </a:lnSpc>
            </a:pPr>
            <a:r>
              <a:rPr lang="en-US" sz="707" spc="2" dirty="0">
                <a:solidFill>
                  <a:srgbClr val="231F20"/>
                </a:solidFill>
                <a:latin typeface="Avenir Italics"/>
                <a:ea typeface="Avenir Italics"/>
              </a:rPr>
              <a:t>6° A refuser </a:t>
            </a:r>
            <a:r>
              <a:rPr lang="en-US" sz="707" spc="2" dirty="0" err="1">
                <a:solidFill>
                  <a:srgbClr val="231F20"/>
                </a:solidFill>
                <a:latin typeface="Avenir Italics"/>
                <a:ea typeface="Avenir Italics"/>
              </a:rPr>
              <a:t>d’accepter</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une</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personne</a:t>
            </a:r>
            <a:r>
              <a:rPr lang="en-US" sz="707" spc="2" dirty="0">
                <a:solidFill>
                  <a:srgbClr val="231F20"/>
                </a:solidFill>
                <a:latin typeface="Avenir Italics"/>
                <a:ea typeface="Avenir Italics"/>
              </a:rPr>
              <a:t> à </a:t>
            </a:r>
            <a:r>
              <a:rPr lang="en-US" sz="707" spc="2" dirty="0" err="1">
                <a:solidFill>
                  <a:srgbClr val="231F20"/>
                </a:solidFill>
                <a:latin typeface="Avenir Italics"/>
                <a:ea typeface="Avenir Italics"/>
              </a:rPr>
              <a:t>l’un</a:t>
            </a:r>
            <a:r>
              <a:rPr lang="en-US" sz="707" spc="2" dirty="0">
                <a:solidFill>
                  <a:srgbClr val="231F20"/>
                </a:solidFill>
                <a:latin typeface="Avenir Italics"/>
                <a:ea typeface="Avenir Italics"/>
              </a:rPr>
              <a:t> des stages </a:t>
            </a:r>
            <a:r>
              <a:rPr lang="en-US" sz="707" spc="2" dirty="0" err="1">
                <a:solidFill>
                  <a:srgbClr val="231F20"/>
                </a:solidFill>
                <a:latin typeface="Avenir Italics"/>
                <a:ea typeface="Avenir Italics"/>
              </a:rPr>
              <a:t>visés</a:t>
            </a:r>
            <a:r>
              <a:rPr lang="en-US" sz="707" spc="2" dirty="0">
                <a:solidFill>
                  <a:srgbClr val="231F20"/>
                </a:solidFill>
                <a:latin typeface="Avenir Italics"/>
                <a:ea typeface="Avenir Italics"/>
              </a:rPr>
              <a:t> par le 2° de </a:t>
            </a:r>
            <a:r>
              <a:rPr lang="en-US" sz="707" spc="2" dirty="0" err="1">
                <a:solidFill>
                  <a:srgbClr val="231F20"/>
                </a:solidFill>
                <a:latin typeface="Avenir Italics"/>
                <a:ea typeface="Avenir Italics"/>
              </a:rPr>
              <a:t>l’article</a:t>
            </a:r>
            <a:r>
              <a:rPr lang="en-US" sz="707" spc="2" dirty="0">
                <a:solidFill>
                  <a:srgbClr val="231F20"/>
                </a:solidFill>
                <a:latin typeface="Avenir Italics"/>
                <a:ea typeface="Avenir Italics"/>
              </a:rPr>
              <a:t> L. 412-8 du code de la </a:t>
            </a:r>
            <a:r>
              <a:rPr lang="en-US" sz="707" spc="2" dirty="0" err="1">
                <a:solidFill>
                  <a:srgbClr val="231F20"/>
                </a:solidFill>
                <a:latin typeface="Avenir Italics"/>
                <a:ea typeface="Avenir Italics"/>
              </a:rPr>
              <a:t>sécurité</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sociale</a:t>
            </a:r>
            <a:r>
              <a:rPr lang="en-US" sz="707" spc="2" dirty="0">
                <a:solidFill>
                  <a:srgbClr val="231F20"/>
                </a:solidFill>
                <a:latin typeface="Avenir Italics"/>
                <a:ea typeface="Avenir Italics"/>
              </a:rPr>
              <a:t>. </a:t>
            </a:r>
          </a:p>
          <a:p>
            <a:pPr algn="just">
              <a:lnSpc>
                <a:spcPts val="707"/>
              </a:lnSpc>
            </a:pPr>
            <a:r>
              <a:rPr lang="en-US" sz="707" spc="2" dirty="0" err="1">
                <a:solidFill>
                  <a:srgbClr val="231F20"/>
                </a:solidFill>
                <a:latin typeface="Avenir Italics"/>
                <a:ea typeface="Avenir Italics"/>
              </a:rPr>
              <a:t>Lorsque</a:t>
            </a:r>
            <a:r>
              <a:rPr lang="en-US" sz="707" spc="2" dirty="0">
                <a:solidFill>
                  <a:srgbClr val="231F20"/>
                </a:solidFill>
                <a:latin typeface="Avenir Italics"/>
                <a:ea typeface="Avenir Italics"/>
              </a:rPr>
              <a:t> le </a:t>
            </a:r>
            <a:r>
              <a:rPr lang="en-US" sz="707" spc="2" dirty="0" err="1">
                <a:solidFill>
                  <a:srgbClr val="231F20"/>
                </a:solidFill>
                <a:latin typeface="Avenir Italics"/>
                <a:ea typeface="Avenir Italics"/>
              </a:rPr>
              <a:t>refus</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discriminatoire</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prévu</a:t>
            </a:r>
            <a:r>
              <a:rPr lang="en-US" sz="707" spc="2" dirty="0">
                <a:solidFill>
                  <a:srgbClr val="231F20"/>
                </a:solidFill>
                <a:latin typeface="Avenir Italics"/>
                <a:ea typeface="Avenir Italics"/>
              </a:rPr>
              <a:t> au 1° </a:t>
            </a:r>
            <a:r>
              <a:rPr lang="en-US" sz="707" spc="2" dirty="0" err="1">
                <a:solidFill>
                  <a:srgbClr val="231F20"/>
                </a:solidFill>
                <a:latin typeface="Avenir Italics"/>
                <a:ea typeface="Avenir Italics"/>
              </a:rPr>
              <a:t>est</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commis</a:t>
            </a:r>
            <a:r>
              <a:rPr lang="en-US" sz="707" spc="2" dirty="0">
                <a:solidFill>
                  <a:srgbClr val="231F20"/>
                </a:solidFill>
                <a:latin typeface="Avenir Italics"/>
                <a:ea typeface="Avenir Italics"/>
              </a:rPr>
              <a:t> dans un lieu </a:t>
            </a:r>
            <a:r>
              <a:rPr lang="en-US" sz="707" spc="2" dirty="0" err="1">
                <a:solidFill>
                  <a:srgbClr val="231F20"/>
                </a:solidFill>
                <a:latin typeface="Avenir Italics"/>
                <a:ea typeface="Avenir Italics"/>
              </a:rPr>
              <a:t>accueillant</a:t>
            </a:r>
            <a:r>
              <a:rPr lang="en-US" sz="707" spc="2" dirty="0">
                <a:solidFill>
                  <a:srgbClr val="231F20"/>
                </a:solidFill>
                <a:latin typeface="Avenir Italics"/>
                <a:ea typeface="Avenir Italics"/>
              </a:rPr>
              <a:t> du public </a:t>
            </a:r>
            <a:r>
              <a:rPr lang="en-US" sz="707" spc="2" dirty="0" err="1">
                <a:solidFill>
                  <a:srgbClr val="231F20"/>
                </a:solidFill>
                <a:latin typeface="Avenir Italics"/>
                <a:ea typeface="Avenir Italics"/>
              </a:rPr>
              <a:t>ou</a:t>
            </a:r>
            <a:r>
              <a:rPr lang="en-US" sz="707" spc="2" dirty="0">
                <a:solidFill>
                  <a:srgbClr val="231F20"/>
                </a:solidFill>
                <a:latin typeface="Avenir Italics"/>
                <a:ea typeface="Avenir Italics"/>
              </a:rPr>
              <a:t> aux fins </a:t>
            </a:r>
            <a:r>
              <a:rPr lang="en-US" sz="707" spc="2" dirty="0" err="1">
                <a:solidFill>
                  <a:srgbClr val="231F20"/>
                </a:solidFill>
                <a:latin typeface="Avenir Italics"/>
                <a:ea typeface="Avenir Italics"/>
              </a:rPr>
              <a:t>d’en</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interdire</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l’accès</a:t>
            </a:r>
            <a:r>
              <a:rPr lang="en-US" sz="707" spc="2" dirty="0">
                <a:solidFill>
                  <a:srgbClr val="231F20"/>
                </a:solidFill>
                <a:latin typeface="Avenir Italics"/>
                <a:ea typeface="Avenir Italics"/>
              </a:rPr>
              <a:t>, les </a:t>
            </a:r>
            <a:r>
              <a:rPr lang="en-US" sz="707" spc="2" dirty="0" err="1">
                <a:solidFill>
                  <a:srgbClr val="231F20"/>
                </a:solidFill>
                <a:latin typeface="Avenir Italics"/>
                <a:ea typeface="Avenir Italics"/>
              </a:rPr>
              <a:t>peines</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sont</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portées</a:t>
            </a:r>
            <a:r>
              <a:rPr lang="en-US" sz="707" spc="2" dirty="0">
                <a:solidFill>
                  <a:srgbClr val="231F20"/>
                </a:solidFill>
                <a:latin typeface="Avenir Italics"/>
                <a:ea typeface="Avenir Italics"/>
              </a:rPr>
              <a:t> à cinq </a:t>
            </a:r>
            <a:r>
              <a:rPr lang="en-US" sz="707" spc="2" dirty="0" err="1">
                <a:solidFill>
                  <a:srgbClr val="231F20"/>
                </a:solidFill>
                <a:latin typeface="Avenir Italics"/>
                <a:ea typeface="Avenir Italics"/>
              </a:rPr>
              <a:t>ans</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d’emprisonnement</a:t>
            </a:r>
            <a:r>
              <a:rPr lang="en-US" sz="707" spc="2" dirty="0">
                <a:solidFill>
                  <a:srgbClr val="231F20"/>
                </a:solidFill>
                <a:latin typeface="Avenir Italics"/>
                <a:ea typeface="Avenir Italics"/>
              </a:rPr>
              <a:t> et à 75 000 euros </a:t>
            </a:r>
            <a:r>
              <a:rPr lang="en-US" sz="707" spc="2" dirty="0" err="1">
                <a:solidFill>
                  <a:srgbClr val="231F20"/>
                </a:solidFill>
                <a:latin typeface="Avenir Italics"/>
                <a:ea typeface="Avenir Italics"/>
              </a:rPr>
              <a:t>d’amende</a:t>
            </a:r>
            <a:r>
              <a:rPr lang="en-US" sz="707" spc="2" dirty="0">
                <a:solidFill>
                  <a:srgbClr val="231F20"/>
                </a:solidFill>
                <a:latin typeface="Avenir Italics"/>
                <a:ea typeface="Avenir Italics"/>
              </a:rPr>
              <a:t>.</a:t>
            </a:r>
          </a:p>
          <a:p>
            <a:pPr algn="just">
              <a:lnSpc>
                <a:spcPts val="707"/>
              </a:lnSpc>
            </a:pPr>
            <a:r>
              <a:rPr lang="en-US" sz="707" spc="2" dirty="0">
                <a:solidFill>
                  <a:srgbClr val="231F20"/>
                </a:solidFill>
                <a:latin typeface="Avenir Italics"/>
              </a:rPr>
              <a:t>Article 225-3 du Code </a:t>
            </a:r>
            <a:r>
              <a:rPr lang="en-US" sz="707" spc="2" dirty="0" err="1">
                <a:solidFill>
                  <a:srgbClr val="231F20"/>
                </a:solidFill>
                <a:latin typeface="Avenir Italics"/>
              </a:rPr>
              <a:t>Pénal</a:t>
            </a:r>
            <a:r>
              <a:rPr lang="en-US" sz="707" spc="2" dirty="0">
                <a:solidFill>
                  <a:srgbClr val="231F20"/>
                </a:solidFill>
                <a:latin typeface="Avenir Italics"/>
              </a:rPr>
              <a:t> </a:t>
            </a:r>
          </a:p>
          <a:p>
            <a:pPr algn="just">
              <a:lnSpc>
                <a:spcPts val="707"/>
              </a:lnSpc>
            </a:pPr>
            <a:r>
              <a:rPr lang="en-US" sz="707" spc="2" dirty="0" err="1">
                <a:solidFill>
                  <a:srgbClr val="231F20"/>
                </a:solidFill>
                <a:latin typeface="Avenir Italics"/>
                <a:ea typeface="Avenir Italics"/>
              </a:rPr>
              <a:t>Modifié</a:t>
            </a:r>
            <a:r>
              <a:rPr lang="en-US" sz="707" spc="2" dirty="0">
                <a:solidFill>
                  <a:srgbClr val="231F20"/>
                </a:solidFill>
                <a:latin typeface="Avenir Italics"/>
                <a:ea typeface="Avenir Italics"/>
              </a:rPr>
              <a:t> par LOI n°2021-1017 du 2 </a:t>
            </a:r>
            <a:r>
              <a:rPr lang="en-US" sz="707" spc="2" dirty="0" err="1">
                <a:solidFill>
                  <a:srgbClr val="231F20"/>
                </a:solidFill>
                <a:latin typeface="Avenir Italics"/>
                <a:ea typeface="Avenir Italics"/>
              </a:rPr>
              <a:t>août</a:t>
            </a:r>
            <a:r>
              <a:rPr lang="en-US" sz="707" spc="2" dirty="0">
                <a:solidFill>
                  <a:srgbClr val="231F20"/>
                </a:solidFill>
                <a:latin typeface="Avenir Italics"/>
                <a:ea typeface="Avenir Italics"/>
              </a:rPr>
              <a:t> 2021 - art. 18 </a:t>
            </a:r>
          </a:p>
          <a:p>
            <a:pPr algn="just">
              <a:lnSpc>
                <a:spcPts val="707"/>
              </a:lnSpc>
            </a:pPr>
            <a:r>
              <a:rPr lang="en-US" sz="707" spc="2" dirty="0">
                <a:solidFill>
                  <a:srgbClr val="231F20"/>
                </a:solidFill>
                <a:latin typeface="Avenir Italics"/>
                <a:ea typeface="Avenir Italics"/>
              </a:rPr>
              <a:t>1° Aux discriminations </a:t>
            </a:r>
            <a:r>
              <a:rPr lang="en-US" sz="707" spc="2" dirty="0" err="1">
                <a:solidFill>
                  <a:srgbClr val="231F20"/>
                </a:solidFill>
                <a:latin typeface="Avenir Italics"/>
                <a:ea typeface="Avenir Italics"/>
              </a:rPr>
              <a:t>fondées</a:t>
            </a:r>
            <a:r>
              <a:rPr lang="en-US" sz="707" spc="2" dirty="0">
                <a:solidFill>
                  <a:srgbClr val="231F20"/>
                </a:solidFill>
                <a:latin typeface="Avenir Italics"/>
                <a:ea typeface="Avenir Italics"/>
              </a:rPr>
              <a:t> sur </a:t>
            </a:r>
            <a:r>
              <a:rPr lang="en-US" sz="707" spc="2" dirty="0" err="1">
                <a:solidFill>
                  <a:srgbClr val="231F20"/>
                </a:solidFill>
                <a:latin typeface="Avenir Italics"/>
                <a:ea typeface="Avenir Italics"/>
              </a:rPr>
              <a:t>l’état</a:t>
            </a:r>
            <a:r>
              <a:rPr lang="en-US" sz="707" spc="2" dirty="0">
                <a:solidFill>
                  <a:srgbClr val="231F20"/>
                </a:solidFill>
                <a:latin typeface="Avenir Italics"/>
                <a:ea typeface="Avenir Italics"/>
              </a:rPr>
              <a:t> de </a:t>
            </a:r>
            <a:r>
              <a:rPr lang="en-US" sz="707" spc="2" dirty="0" err="1">
                <a:solidFill>
                  <a:srgbClr val="231F20"/>
                </a:solidFill>
                <a:latin typeface="Avenir Italics"/>
                <a:ea typeface="Avenir Italics"/>
              </a:rPr>
              <a:t>santé</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lorsqu’elles</a:t>
            </a:r>
            <a:r>
              <a:rPr lang="en-US" sz="707" spc="2" dirty="0">
                <a:solidFill>
                  <a:srgbClr val="231F20"/>
                </a:solidFill>
                <a:latin typeface="Avenir Italics"/>
                <a:ea typeface="Avenir Italics"/>
              </a:rPr>
              <a:t> consistent </a:t>
            </a:r>
            <a:r>
              <a:rPr lang="en-US" sz="707" spc="2" dirty="0" err="1">
                <a:solidFill>
                  <a:srgbClr val="231F20"/>
                </a:solidFill>
                <a:latin typeface="Avenir Italics"/>
                <a:ea typeface="Avenir Italics"/>
              </a:rPr>
              <a:t>en</a:t>
            </a:r>
            <a:r>
              <a:rPr lang="en-US" sz="707" spc="2" dirty="0">
                <a:solidFill>
                  <a:srgbClr val="231F20"/>
                </a:solidFill>
                <a:latin typeface="Avenir Italics"/>
                <a:ea typeface="Avenir Italics"/>
              </a:rPr>
              <a:t> des </a:t>
            </a:r>
            <a:r>
              <a:rPr lang="en-US" sz="707" spc="2" dirty="0" err="1">
                <a:solidFill>
                  <a:srgbClr val="231F20"/>
                </a:solidFill>
                <a:latin typeface="Avenir Italics"/>
                <a:ea typeface="Avenir Italics"/>
              </a:rPr>
              <a:t>opérations</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ayant</a:t>
            </a:r>
            <a:r>
              <a:rPr lang="en-US" sz="707" spc="2" dirty="0">
                <a:solidFill>
                  <a:srgbClr val="231F20"/>
                </a:solidFill>
                <a:latin typeface="Avenir Italics"/>
                <a:ea typeface="Avenir Italics"/>
              </a:rPr>
              <a:t> pour </a:t>
            </a:r>
            <a:r>
              <a:rPr lang="en-US" sz="707" spc="2" dirty="0" err="1">
                <a:solidFill>
                  <a:srgbClr val="231F20"/>
                </a:solidFill>
                <a:latin typeface="Avenir Italics"/>
                <a:ea typeface="Avenir Italics"/>
              </a:rPr>
              <a:t>objet</a:t>
            </a:r>
            <a:r>
              <a:rPr lang="en-US" sz="707" spc="2" dirty="0">
                <a:solidFill>
                  <a:srgbClr val="231F20"/>
                </a:solidFill>
                <a:latin typeface="Avenir Italics"/>
                <a:ea typeface="Avenir Italics"/>
              </a:rPr>
              <a:t> la </a:t>
            </a:r>
            <a:r>
              <a:rPr lang="en-US" sz="707" spc="2" dirty="0" err="1">
                <a:solidFill>
                  <a:srgbClr val="231F20"/>
                </a:solidFill>
                <a:latin typeface="Avenir Italics"/>
                <a:ea typeface="Avenir Italics"/>
              </a:rPr>
              <a:t>prévention</a:t>
            </a:r>
            <a:r>
              <a:rPr lang="en-US" sz="707" spc="2" dirty="0">
                <a:solidFill>
                  <a:srgbClr val="231F20"/>
                </a:solidFill>
                <a:latin typeface="Avenir Italics"/>
                <a:ea typeface="Avenir Italics"/>
              </a:rPr>
              <a:t> et la couverture du </a:t>
            </a:r>
            <a:r>
              <a:rPr lang="en-US" sz="707" spc="2" dirty="0" err="1">
                <a:solidFill>
                  <a:srgbClr val="231F20"/>
                </a:solidFill>
                <a:latin typeface="Avenir Italics"/>
                <a:ea typeface="Avenir Italics"/>
              </a:rPr>
              <a:t>risque</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décès</a:t>
            </a:r>
            <a:r>
              <a:rPr lang="en-US" sz="707" spc="2" dirty="0">
                <a:solidFill>
                  <a:srgbClr val="231F20"/>
                </a:solidFill>
                <a:latin typeface="Avenir Italics"/>
                <a:ea typeface="Avenir Italics"/>
              </a:rPr>
              <a:t>, des </a:t>
            </a:r>
            <a:r>
              <a:rPr lang="en-US" sz="707" spc="2" dirty="0" err="1">
                <a:solidFill>
                  <a:srgbClr val="231F20"/>
                </a:solidFill>
                <a:latin typeface="Avenir Italics"/>
                <a:ea typeface="Avenir Italics"/>
              </a:rPr>
              <a:t>risques</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portant</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atteinte</a:t>
            </a:r>
            <a:r>
              <a:rPr lang="en-US" sz="707" spc="2" dirty="0">
                <a:solidFill>
                  <a:srgbClr val="231F20"/>
                </a:solidFill>
                <a:latin typeface="Avenir Italics"/>
                <a:ea typeface="Avenir Italics"/>
              </a:rPr>
              <a:t> à </a:t>
            </a:r>
            <a:r>
              <a:rPr lang="en-US" sz="707" spc="2" dirty="0" err="1">
                <a:solidFill>
                  <a:srgbClr val="231F20"/>
                </a:solidFill>
                <a:latin typeface="Avenir Italics"/>
                <a:ea typeface="Avenir Italics"/>
              </a:rPr>
              <a:t>l’intégrité</a:t>
            </a:r>
            <a:r>
              <a:rPr lang="en-US" sz="707" spc="2" dirty="0">
                <a:solidFill>
                  <a:srgbClr val="231F20"/>
                </a:solidFill>
                <a:latin typeface="Avenir Italics"/>
                <a:ea typeface="Avenir Italics"/>
              </a:rPr>
              <a:t> physique de la </a:t>
            </a:r>
            <a:r>
              <a:rPr lang="en-US" sz="707" spc="2" dirty="0" err="1">
                <a:solidFill>
                  <a:srgbClr val="231F20"/>
                </a:solidFill>
                <a:latin typeface="Avenir Italics"/>
                <a:ea typeface="Avenir Italics"/>
              </a:rPr>
              <a:t>personne</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ou</a:t>
            </a:r>
            <a:r>
              <a:rPr lang="en-US" sz="707" spc="2" dirty="0">
                <a:solidFill>
                  <a:srgbClr val="231F20"/>
                </a:solidFill>
                <a:latin typeface="Avenir Italics"/>
                <a:ea typeface="Avenir Italics"/>
              </a:rPr>
              <a:t> des </a:t>
            </a:r>
            <a:r>
              <a:rPr lang="en-US" sz="707" spc="2" dirty="0" err="1">
                <a:solidFill>
                  <a:srgbClr val="231F20"/>
                </a:solidFill>
                <a:latin typeface="Avenir Italics"/>
                <a:ea typeface="Avenir Italics"/>
              </a:rPr>
              <a:t>risques</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d’incapacité</a:t>
            </a:r>
            <a:r>
              <a:rPr lang="en-US" sz="707" spc="2" dirty="0">
                <a:solidFill>
                  <a:srgbClr val="231F20"/>
                </a:solidFill>
                <a:latin typeface="Avenir Italics"/>
                <a:ea typeface="Avenir Italics"/>
              </a:rPr>
              <a:t> de travail </a:t>
            </a:r>
            <a:r>
              <a:rPr lang="en-US" sz="707" spc="2" dirty="0" err="1">
                <a:solidFill>
                  <a:srgbClr val="231F20"/>
                </a:solidFill>
                <a:latin typeface="Avenir Italics"/>
                <a:ea typeface="Avenir Italics"/>
              </a:rPr>
              <a:t>ou</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d’invalidité</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Toutefois</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ces</a:t>
            </a:r>
            <a:r>
              <a:rPr lang="en-US" sz="707" spc="2" dirty="0">
                <a:solidFill>
                  <a:srgbClr val="231F20"/>
                </a:solidFill>
                <a:latin typeface="Avenir Italics"/>
                <a:ea typeface="Avenir Italics"/>
              </a:rPr>
              <a:t> discriminations </a:t>
            </a:r>
            <a:r>
              <a:rPr lang="en-US" sz="707" spc="2" dirty="0" err="1">
                <a:solidFill>
                  <a:srgbClr val="231F20"/>
                </a:solidFill>
                <a:latin typeface="Avenir Italics"/>
                <a:ea typeface="Avenir Italics"/>
              </a:rPr>
              <a:t>sont</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punies</a:t>
            </a:r>
            <a:r>
              <a:rPr lang="en-US" sz="707" spc="2" dirty="0">
                <a:solidFill>
                  <a:srgbClr val="231F20"/>
                </a:solidFill>
                <a:latin typeface="Avenir Italics"/>
                <a:ea typeface="Avenir Italics"/>
              </a:rPr>
              <a:t> des </a:t>
            </a:r>
            <a:r>
              <a:rPr lang="en-US" sz="707" spc="2" dirty="0" err="1">
                <a:solidFill>
                  <a:srgbClr val="231F20"/>
                </a:solidFill>
                <a:latin typeface="Avenir Italics"/>
                <a:ea typeface="Avenir Italics"/>
              </a:rPr>
              <a:t>peines</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prévues</a:t>
            </a:r>
            <a:r>
              <a:rPr lang="en-US" sz="707" spc="2" dirty="0">
                <a:solidFill>
                  <a:srgbClr val="231F20"/>
                </a:solidFill>
                <a:latin typeface="Avenir Italics"/>
                <a:ea typeface="Avenir Italics"/>
              </a:rPr>
              <a:t> à </a:t>
            </a:r>
            <a:r>
              <a:rPr lang="en-US" sz="707" spc="2" dirty="0" err="1">
                <a:solidFill>
                  <a:srgbClr val="231F20"/>
                </a:solidFill>
                <a:latin typeface="Avenir Italics"/>
                <a:ea typeface="Avenir Italics"/>
              </a:rPr>
              <a:t>l’article</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précédent</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lorsqu’elles</a:t>
            </a:r>
            <a:r>
              <a:rPr lang="en-US" sz="707" spc="2" dirty="0">
                <a:solidFill>
                  <a:srgbClr val="231F20"/>
                </a:solidFill>
                <a:latin typeface="Avenir Italics"/>
                <a:ea typeface="Avenir Italics"/>
              </a:rPr>
              <a:t> se </a:t>
            </a:r>
            <a:r>
              <a:rPr lang="en-US" sz="707" spc="2" dirty="0" err="1">
                <a:solidFill>
                  <a:srgbClr val="231F20"/>
                </a:solidFill>
                <a:latin typeface="Avenir Italics"/>
                <a:ea typeface="Avenir Italics"/>
              </a:rPr>
              <a:t>fondent</a:t>
            </a:r>
            <a:r>
              <a:rPr lang="en-US" sz="707" spc="2" dirty="0">
                <a:solidFill>
                  <a:srgbClr val="231F20"/>
                </a:solidFill>
                <a:latin typeface="Avenir Italics"/>
                <a:ea typeface="Avenir Italics"/>
              </a:rPr>
              <a:t> sur la </a:t>
            </a:r>
            <a:r>
              <a:rPr lang="en-US" sz="707" spc="2" dirty="0" err="1">
                <a:solidFill>
                  <a:srgbClr val="231F20"/>
                </a:solidFill>
                <a:latin typeface="Avenir Italics"/>
                <a:ea typeface="Avenir Italics"/>
              </a:rPr>
              <a:t>prise</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en</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compte</a:t>
            </a:r>
            <a:r>
              <a:rPr lang="en-US" sz="707" spc="2" dirty="0">
                <a:solidFill>
                  <a:srgbClr val="231F20"/>
                </a:solidFill>
                <a:latin typeface="Avenir Italics"/>
                <a:ea typeface="Avenir Italics"/>
              </a:rPr>
              <a:t> de tests </a:t>
            </a:r>
            <a:r>
              <a:rPr lang="en-US" sz="707" spc="2" dirty="0" err="1">
                <a:solidFill>
                  <a:srgbClr val="231F20"/>
                </a:solidFill>
                <a:latin typeface="Avenir Italics"/>
                <a:ea typeface="Avenir Italics"/>
              </a:rPr>
              <a:t>génétiques</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prédictifs</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ayant</a:t>
            </a:r>
            <a:r>
              <a:rPr lang="en-US" sz="707" spc="2" dirty="0">
                <a:solidFill>
                  <a:srgbClr val="231F20"/>
                </a:solidFill>
                <a:latin typeface="Avenir Italics"/>
                <a:ea typeface="Avenir Italics"/>
              </a:rPr>
              <a:t> pour </a:t>
            </a:r>
            <a:r>
              <a:rPr lang="en-US" sz="707" spc="2" dirty="0" err="1">
                <a:solidFill>
                  <a:srgbClr val="231F20"/>
                </a:solidFill>
                <a:latin typeface="Avenir Italics"/>
                <a:ea typeface="Avenir Italics"/>
              </a:rPr>
              <a:t>objet</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une</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maladie</a:t>
            </a:r>
            <a:r>
              <a:rPr lang="en-US" sz="707" spc="2" dirty="0">
                <a:solidFill>
                  <a:srgbClr val="231F20"/>
                </a:solidFill>
                <a:latin typeface="Avenir Italics"/>
                <a:ea typeface="Avenir Italics"/>
              </a:rPr>
              <a:t> qui </a:t>
            </a:r>
            <a:r>
              <a:rPr lang="en-US" sz="707" spc="2" dirty="0" err="1">
                <a:solidFill>
                  <a:srgbClr val="231F20"/>
                </a:solidFill>
                <a:latin typeface="Avenir Italics"/>
                <a:ea typeface="Avenir Italics"/>
              </a:rPr>
              <a:t>n’est</a:t>
            </a:r>
            <a:r>
              <a:rPr lang="en-US" sz="707" spc="2" dirty="0">
                <a:solidFill>
                  <a:srgbClr val="231F20"/>
                </a:solidFill>
                <a:latin typeface="Avenir Italics"/>
                <a:ea typeface="Avenir Italics"/>
              </a:rPr>
              <a:t> pas encore </a:t>
            </a:r>
            <a:r>
              <a:rPr lang="en-US" sz="707" spc="2" dirty="0" err="1">
                <a:solidFill>
                  <a:srgbClr val="231F20"/>
                </a:solidFill>
                <a:latin typeface="Avenir Italics"/>
                <a:ea typeface="Avenir Italics"/>
              </a:rPr>
              <a:t>déclarée</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ou</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une</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prédisposition</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génétique</a:t>
            </a:r>
            <a:r>
              <a:rPr lang="en-US" sz="707" spc="2" dirty="0">
                <a:solidFill>
                  <a:srgbClr val="231F20"/>
                </a:solidFill>
                <a:latin typeface="Avenir Italics"/>
                <a:ea typeface="Avenir Italics"/>
              </a:rPr>
              <a:t> à </a:t>
            </a:r>
            <a:r>
              <a:rPr lang="en-US" sz="707" spc="2" dirty="0" err="1">
                <a:solidFill>
                  <a:srgbClr val="231F20"/>
                </a:solidFill>
                <a:latin typeface="Avenir Italics"/>
                <a:ea typeface="Avenir Italics"/>
              </a:rPr>
              <a:t>une</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maladie</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ou</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qu’elles</a:t>
            </a:r>
            <a:r>
              <a:rPr lang="en-US" sz="707" spc="2" dirty="0">
                <a:solidFill>
                  <a:srgbClr val="231F20"/>
                </a:solidFill>
                <a:latin typeface="Avenir Italics"/>
                <a:ea typeface="Avenir Italics"/>
              </a:rPr>
              <a:t> se </a:t>
            </a:r>
            <a:r>
              <a:rPr lang="en-US" sz="707" spc="2" dirty="0" err="1">
                <a:solidFill>
                  <a:srgbClr val="231F20"/>
                </a:solidFill>
                <a:latin typeface="Avenir Italics"/>
                <a:ea typeface="Avenir Italics"/>
              </a:rPr>
              <a:t>fondent</a:t>
            </a:r>
            <a:r>
              <a:rPr lang="en-US" sz="707" spc="2" dirty="0">
                <a:solidFill>
                  <a:srgbClr val="231F20"/>
                </a:solidFill>
                <a:latin typeface="Avenir Italics"/>
                <a:ea typeface="Avenir Italics"/>
              </a:rPr>
              <a:t> sur la </a:t>
            </a:r>
            <a:r>
              <a:rPr lang="en-US" sz="707" spc="2" dirty="0" err="1">
                <a:solidFill>
                  <a:srgbClr val="231F20"/>
                </a:solidFill>
                <a:latin typeface="Avenir Italics"/>
                <a:ea typeface="Avenir Italics"/>
              </a:rPr>
              <a:t>prise</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en</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compte</a:t>
            </a:r>
            <a:r>
              <a:rPr lang="en-US" sz="707" spc="2" dirty="0">
                <a:solidFill>
                  <a:srgbClr val="231F20"/>
                </a:solidFill>
                <a:latin typeface="Avenir Italics"/>
                <a:ea typeface="Avenir Italics"/>
              </a:rPr>
              <a:t> des </a:t>
            </a:r>
            <a:r>
              <a:rPr lang="en-US" sz="707" spc="2" dirty="0" err="1">
                <a:solidFill>
                  <a:srgbClr val="231F20"/>
                </a:solidFill>
                <a:latin typeface="Avenir Italics"/>
                <a:ea typeface="Avenir Italics"/>
              </a:rPr>
              <a:t>conséquences</a:t>
            </a:r>
            <a:r>
              <a:rPr lang="en-US" sz="707" spc="2" dirty="0">
                <a:solidFill>
                  <a:srgbClr val="231F20"/>
                </a:solidFill>
                <a:latin typeface="Avenir Italics"/>
                <a:ea typeface="Avenir Italics"/>
              </a:rPr>
              <a:t> sur </a:t>
            </a:r>
            <a:r>
              <a:rPr lang="en-US" sz="707" spc="2" dirty="0" err="1">
                <a:solidFill>
                  <a:srgbClr val="231F20"/>
                </a:solidFill>
                <a:latin typeface="Avenir Italics"/>
                <a:ea typeface="Avenir Italics"/>
              </a:rPr>
              <a:t>l’état</a:t>
            </a:r>
            <a:r>
              <a:rPr lang="en-US" sz="707" spc="2" dirty="0">
                <a:solidFill>
                  <a:srgbClr val="231F20"/>
                </a:solidFill>
                <a:latin typeface="Avenir Italics"/>
                <a:ea typeface="Avenir Italics"/>
              </a:rPr>
              <a:t> de </a:t>
            </a:r>
            <a:r>
              <a:rPr lang="en-US" sz="707" spc="2" dirty="0" err="1">
                <a:solidFill>
                  <a:srgbClr val="231F20"/>
                </a:solidFill>
                <a:latin typeface="Avenir Italics"/>
                <a:ea typeface="Avenir Italics"/>
              </a:rPr>
              <a:t>santé</a:t>
            </a:r>
            <a:r>
              <a:rPr lang="en-US" sz="707" spc="2" dirty="0">
                <a:solidFill>
                  <a:srgbClr val="231F20"/>
                </a:solidFill>
                <a:latin typeface="Avenir Italics"/>
                <a:ea typeface="Avenir Italics"/>
              </a:rPr>
              <a:t> d’un </a:t>
            </a:r>
            <a:r>
              <a:rPr lang="en-US" sz="707" spc="2" dirty="0" err="1">
                <a:solidFill>
                  <a:srgbClr val="231F20"/>
                </a:solidFill>
                <a:latin typeface="Avenir Italics"/>
                <a:ea typeface="Avenir Italics"/>
              </a:rPr>
              <a:t>prélèvement</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d’organe</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tel</a:t>
            </a:r>
            <a:r>
              <a:rPr lang="en-US" sz="707" spc="2" dirty="0">
                <a:solidFill>
                  <a:srgbClr val="231F20"/>
                </a:solidFill>
                <a:latin typeface="Avenir Italics"/>
                <a:ea typeface="Avenir Italics"/>
              </a:rPr>
              <a:t> que </a:t>
            </a:r>
            <a:r>
              <a:rPr lang="en-US" sz="707" spc="2" dirty="0" err="1">
                <a:solidFill>
                  <a:srgbClr val="231F20"/>
                </a:solidFill>
                <a:latin typeface="Avenir Italics"/>
                <a:ea typeface="Avenir Italics"/>
              </a:rPr>
              <a:t>défini</a:t>
            </a:r>
            <a:r>
              <a:rPr lang="en-US" sz="707" spc="2" dirty="0">
                <a:solidFill>
                  <a:srgbClr val="231F20"/>
                </a:solidFill>
                <a:latin typeface="Avenir Italics"/>
                <a:ea typeface="Avenir Italics"/>
              </a:rPr>
              <a:t> à </a:t>
            </a:r>
            <a:r>
              <a:rPr lang="en-US" sz="707" spc="2" dirty="0" err="1">
                <a:solidFill>
                  <a:srgbClr val="231F20"/>
                </a:solidFill>
                <a:latin typeface="Avenir Italics"/>
                <a:ea typeface="Avenir Italics"/>
              </a:rPr>
              <a:t>l’article</a:t>
            </a:r>
            <a:r>
              <a:rPr lang="en-US" sz="707" spc="2" dirty="0">
                <a:solidFill>
                  <a:srgbClr val="231F20"/>
                </a:solidFill>
                <a:latin typeface="Avenir Italics"/>
                <a:ea typeface="Avenir Italics"/>
              </a:rPr>
              <a:t> L. 1231-1 du code de la </a:t>
            </a:r>
            <a:r>
              <a:rPr lang="en-US" sz="707" spc="2" dirty="0" err="1">
                <a:solidFill>
                  <a:srgbClr val="231F20"/>
                </a:solidFill>
                <a:latin typeface="Avenir Italics"/>
                <a:ea typeface="Avenir Italics"/>
              </a:rPr>
              <a:t>santé</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publique</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ou</a:t>
            </a:r>
            <a:r>
              <a:rPr lang="en-US" sz="707" spc="2" dirty="0">
                <a:solidFill>
                  <a:srgbClr val="231F20"/>
                </a:solidFill>
                <a:latin typeface="Avenir Italics"/>
                <a:ea typeface="Avenir Italics"/>
              </a:rPr>
              <a:t> de données issues de techniques </a:t>
            </a:r>
            <a:r>
              <a:rPr lang="en-US" sz="707" spc="2" dirty="0" err="1">
                <a:solidFill>
                  <a:srgbClr val="231F20"/>
                </a:solidFill>
                <a:latin typeface="Avenir Italics"/>
                <a:ea typeface="Avenir Italics"/>
              </a:rPr>
              <a:t>d’imagerie</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cérébrale</a:t>
            </a:r>
            <a:r>
              <a:rPr lang="en-US" sz="707" spc="2" dirty="0">
                <a:solidFill>
                  <a:srgbClr val="231F20"/>
                </a:solidFill>
                <a:latin typeface="Avenir Italics"/>
                <a:ea typeface="Avenir Italics"/>
              </a:rPr>
              <a:t> ; </a:t>
            </a:r>
          </a:p>
          <a:p>
            <a:pPr algn="just">
              <a:lnSpc>
                <a:spcPts val="707"/>
              </a:lnSpc>
            </a:pPr>
            <a:r>
              <a:rPr lang="en-US" sz="707" spc="2" dirty="0">
                <a:solidFill>
                  <a:srgbClr val="231F20"/>
                </a:solidFill>
                <a:latin typeface="Avenir Italics"/>
                <a:ea typeface="Avenir Italics"/>
              </a:rPr>
              <a:t>2° Aux discriminations </a:t>
            </a:r>
            <a:r>
              <a:rPr lang="en-US" sz="707" spc="2" dirty="0" err="1">
                <a:solidFill>
                  <a:srgbClr val="231F20"/>
                </a:solidFill>
                <a:latin typeface="Avenir Italics"/>
                <a:ea typeface="Avenir Italics"/>
              </a:rPr>
              <a:t>fondées</a:t>
            </a:r>
            <a:r>
              <a:rPr lang="en-US" sz="707" spc="2" dirty="0">
                <a:solidFill>
                  <a:srgbClr val="231F20"/>
                </a:solidFill>
                <a:latin typeface="Avenir Italics"/>
                <a:ea typeface="Avenir Italics"/>
              </a:rPr>
              <a:t> sur </a:t>
            </a:r>
            <a:r>
              <a:rPr lang="en-US" sz="707" spc="2" dirty="0" err="1">
                <a:solidFill>
                  <a:srgbClr val="231F20"/>
                </a:solidFill>
                <a:latin typeface="Avenir Italics"/>
                <a:ea typeface="Avenir Italics"/>
              </a:rPr>
              <a:t>l’état</a:t>
            </a:r>
            <a:r>
              <a:rPr lang="en-US" sz="707" spc="2" dirty="0">
                <a:solidFill>
                  <a:srgbClr val="231F20"/>
                </a:solidFill>
                <a:latin typeface="Avenir Italics"/>
                <a:ea typeface="Avenir Italics"/>
              </a:rPr>
              <a:t> de </a:t>
            </a:r>
            <a:r>
              <a:rPr lang="en-US" sz="707" spc="2" dirty="0" err="1">
                <a:solidFill>
                  <a:srgbClr val="231F20"/>
                </a:solidFill>
                <a:latin typeface="Avenir Italics"/>
                <a:ea typeface="Avenir Italics"/>
              </a:rPr>
              <a:t>santé</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ou</a:t>
            </a:r>
            <a:r>
              <a:rPr lang="en-US" sz="707" spc="2" dirty="0">
                <a:solidFill>
                  <a:srgbClr val="231F20"/>
                </a:solidFill>
                <a:latin typeface="Avenir Italics"/>
                <a:ea typeface="Avenir Italics"/>
              </a:rPr>
              <a:t> le handicap, </a:t>
            </a:r>
            <a:r>
              <a:rPr lang="en-US" sz="707" spc="2" dirty="0" err="1">
                <a:solidFill>
                  <a:srgbClr val="231F20"/>
                </a:solidFill>
                <a:latin typeface="Avenir Italics"/>
                <a:ea typeface="Avenir Italics"/>
              </a:rPr>
              <a:t>lorsqu’elles</a:t>
            </a:r>
            <a:r>
              <a:rPr lang="en-US" sz="707" spc="2" dirty="0">
                <a:solidFill>
                  <a:srgbClr val="231F20"/>
                </a:solidFill>
                <a:latin typeface="Avenir Italics"/>
                <a:ea typeface="Avenir Italics"/>
              </a:rPr>
              <a:t> consistent </a:t>
            </a:r>
            <a:r>
              <a:rPr lang="en-US" sz="707" spc="2" dirty="0" err="1">
                <a:solidFill>
                  <a:srgbClr val="231F20"/>
                </a:solidFill>
                <a:latin typeface="Avenir Italics"/>
                <a:ea typeface="Avenir Italics"/>
              </a:rPr>
              <a:t>en</a:t>
            </a:r>
            <a:r>
              <a:rPr lang="en-US" sz="707" spc="2" dirty="0">
                <a:solidFill>
                  <a:srgbClr val="231F20"/>
                </a:solidFill>
                <a:latin typeface="Avenir Italics"/>
                <a:ea typeface="Avenir Italics"/>
              </a:rPr>
              <a:t> un </a:t>
            </a:r>
            <a:r>
              <a:rPr lang="en-US" sz="707" spc="2" dirty="0" err="1">
                <a:solidFill>
                  <a:srgbClr val="231F20"/>
                </a:solidFill>
                <a:latin typeface="Avenir Italics"/>
                <a:ea typeface="Avenir Italics"/>
              </a:rPr>
              <a:t>refus</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d’embauche</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ou</a:t>
            </a:r>
            <a:r>
              <a:rPr lang="en-US" sz="707" spc="2" dirty="0">
                <a:solidFill>
                  <a:srgbClr val="231F20"/>
                </a:solidFill>
                <a:latin typeface="Avenir Italics"/>
                <a:ea typeface="Avenir Italics"/>
              </a:rPr>
              <a:t> un </a:t>
            </a:r>
            <a:r>
              <a:rPr lang="en-US" sz="707" spc="2" dirty="0" err="1">
                <a:solidFill>
                  <a:srgbClr val="231F20"/>
                </a:solidFill>
                <a:latin typeface="Avenir Italics"/>
                <a:ea typeface="Avenir Italics"/>
              </a:rPr>
              <a:t>licenciement</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fondé</a:t>
            </a:r>
            <a:r>
              <a:rPr lang="en-US" sz="707" spc="2" dirty="0">
                <a:solidFill>
                  <a:srgbClr val="231F20"/>
                </a:solidFill>
                <a:latin typeface="Avenir Italics"/>
                <a:ea typeface="Avenir Italics"/>
              </a:rPr>
              <a:t> sur </a:t>
            </a:r>
            <a:r>
              <a:rPr lang="en-US" sz="707" spc="2" dirty="0" err="1">
                <a:solidFill>
                  <a:srgbClr val="231F20"/>
                </a:solidFill>
                <a:latin typeface="Avenir Italics"/>
                <a:ea typeface="Avenir Italics"/>
              </a:rPr>
              <a:t>l’inaptitude</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médicalement</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constatée</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soit</a:t>
            </a:r>
            <a:r>
              <a:rPr lang="en-US" sz="707" spc="2" dirty="0">
                <a:solidFill>
                  <a:srgbClr val="231F20"/>
                </a:solidFill>
                <a:latin typeface="Avenir Italics"/>
                <a:ea typeface="Avenir Italics"/>
              </a:rPr>
              <a:t> dans le cadre du </a:t>
            </a:r>
            <a:r>
              <a:rPr lang="en-US" sz="707" spc="2" dirty="0" err="1">
                <a:solidFill>
                  <a:srgbClr val="231F20"/>
                </a:solidFill>
                <a:latin typeface="Avenir Italics"/>
                <a:ea typeface="Avenir Italics"/>
              </a:rPr>
              <a:t>titre</a:t>
            </a:r>
            <a:r>
              <a:rPr lang="en-US" sz="707" spc="2" dirty="0">
                <a:solidFill>
                  <a:srgbClr val="231F20"/>
                </a:solidFill>
                <a:latin typeface="Avenir Italics"/>
                <a:ea typeface="Avenir Italics"/>
              </a:rPr>
              <a:t> IV du livre II du code du travail, </a:t>
            </a:r>
            <a:r>
              <a:rPr lang="en-US" sz="707" spc="2" dirty="0" err="1">
                <a:solidFill>
                  <a:srgbClr val="231F20"/>
                </a:solidFill>
                <a:latin typeface="Avenir Italics"/>
                <a:ea typeface="Avenir Italics"/>
              </a:rPr>
              <a:t>soit</a:t>
            </a:r>
            <a:r>
              <a:rPr lang="en-US" sz="707" spc="2" dirty="0">
                <a:solidFill>
                  <a:srgbClr val="231F20"/>
                </a:solidFill>
                <a:latin typeface="Avenir Italics"/>
                <a:ea typeface="Avenir Italics"/>
              </a:rPr>
              <a:t> dans le cadre des </a:t>
            </a:r>
            <a:r>
              <a:rPr lang="en-US" sz="707" spc="2" dirty="0" err="1">
                <a:solidFill>
                  <a:srgbClr val="231F20"/>
                </a:solidFill>
                <a:latin typeface="Avenir Italics"/>
                <a:ea typeface="Avenir Italics"/>
              </a:rPr>
              <a:t>lois</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portant</a:t>
            </a:r>
            <a:r>
              <a:rPr lang="en-US" sz="707" spc="2" dirty="0">
                <a:solidFill>
                  <a:srgbClr val="231F20"/>
                </a:solidFill>
                <a:latin typeface="Avenir Italics"/>
                <a:ea typeface="Avenir Italics"/>
              </a:rPr>
              <a:t> dispositions </a:t>
            </a:r>
            <a:r>
              <a:rPr lang="en-US" sz="707" spc="2" dirty="0" err="1">
                <a:solidFill>
                  <a:srgbClr val="231F20"/>
                </a:solidFill>
                <a:latin typeface="Avenir Italics"/>
                <a:ea typeface="Avenir Italics"/>
              </a:rPr>
              <a:t>statutaires</a:t>
            </a:r>
            <a:r>
              <a:rPr lang="en-US" sz="707" spc="2" dirty="0">
                <a:solidFill>
                  <a:srgbClr val="231F20"/>
                </a:solidFill>
                <a:latin typeface="Avenir Italics"/>
                <a:ea typeface="Avenir Italics"/>
              </a:rPr>
              <a:t> relatives à la </a:t>
            </a:r>
            <a:r>
              <a:rPr lang="en-US" sz="707" spc="2" dirty="0" err="1">
                <a:solidFill>
                  <a:srgbClr val="231F20"/>
                </a:solidFill>
                <a:latin typeface="Avenir Italics"/>
                <a:ea typeface="Avenir Italics"/>
              </a:rPr>
              <a:t>fonction</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publique</a:t>
            </a:r>
            <a:r>
              <a:rPr lang="en-US" sz="707" spc="2" dirty="0">
                <a:solidFill>
                  <a:srgbClr val="231F20"/>
                </a:solidFill>
                <a:latin typeface="Avenir Italics"/>
                <a:ea typeface="Avenir Italics"/>
              </a:rPr>
              <a:t> ;</a:t>
            </a:r>
          </a:p>
        </p:txBody>
      </p:sp>
      <p:sp>
        <p:nvSpPr>
          <p:cNvPr id="161" name="TextBox 161"/>
          <p:cNvSpPr txBox="1"/>
          <p:nvPr/>
        </p:nvSpPr>
        <p:spPr>
          <a:xfrm>
            <a:off x="12510381" y="6187078"/>
            <a:ext cx="2443869" cy="4412555"/>
          </a:xfrm>
          <a:prstGeom prst="rect">
            <a:avLst/>
          </a:prstGeom>
        </p:spPr>
        <p:txBody>
          <a:bodyPr lIns="0" tIns="0" rIns="0" bIns="0" rtlCol="0" anchor="t">
            <a:spAutoFit/>
          </a:bodyPr>
          <a:lstStyle/>
          <a:p>
            <a:pPr algn="just">
              <a:lnSpc>
                <a:spcPts val="830"/>
              </a:lnSpc>
            </a:pPr>
            <a:r>
              <a:rPr lang="en-US" sz="707" spc="2" dirty="0">
                <a:solidFill>
                  <a:srgbClr val="231F20"/>
                </a:solidFill>
                <a:latin typeface="Avenir Italics"/>
                <a:ea typeface="Avenir Italics"/>
              </a:rPr>
              <a:t>3° Aux discriminations </a:t>
            </a:r>
            <a:r>
              <a:rPr lang="en-US" sz="707" spc="2" dirty="0" err="1">
                <a:solidFill>
                  <a:srgbClr val="231F20"/>
                </a:solidFill>
                <a:latin typeface="Avenir Italics"/>
                <a:ea typeface="Avenir Italics"/>
              </a:rPr>
              <a:t>fondées</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en</a:t>
            </a:r>
            <a:r>
              <a:rPr lang="en-US" sz="707" spc="2" dirty="0">
                <a:solidFill>
                  <a:srgbClr val="231F20"/>
                </a:solidFill>
                <a:latin typeface="Avenir Italics"/>
                <a:ea typeface="Avenir Italics"/>
              </a:rPr>
              <a:t> matière </a:t>
            </a:r>
            <a:r>
              <a:rPr lang="en-US" sz="707" spc="2" dirty="0" err="1">
                <a:solidFill>
                  <a:srgbClr val="231F20"/>
                </a:solidFill>
                <a:latin typeface="Avenir Italics"/>
                <a:ea typeface="Avenir Italics"/>
              </a:rPr>
              <a:t>d’embauche</a:t>
            </a:r>
            <a:r>
              <a:rPr lang="en-US" sz="707" spc="2" dirty="0">
                <a:solidFill>
                  <a:srgbClr val="231F20"/>
                </a:solidFill>
                <a:latin typeface="Avenir Italics"/>
                <a:ea typeface="Avenir Italics"/>
              </a:rPr>
              <a:t>, sur un motif </a:t>
            </a:r>
            <a:r>
              <a:rPr lang="en-US" sz="707" spc="2" dirty="0" err="1">
                <a:solidFill>
                  <a:srgbClr val="231F20"/>
                </a:solidFill>
                <a:latin typeface="Avenir Italics"/>
                <a:ea typeface="Avenir Italics"/>
              </a:rPr>
              <a:t>mentionné</a:t>
            </a:r>
            <a:r>
              <a:rPr lang="en-US" sz="707" spc="2" dirty="0">
                <a:solidFill>
                  <a:srgbClr val="231F20"/>
                </a:solidFill>
                <a:latin typeface="Avenir Italics"/>
                <a:ea typeface="Avenir Italics"/>
              </a:rPr>
              <a:t> à </a:t>
            </a:r>
            <a:r>
              <a:rPr lang="en-US" sz="707" spc="2" dirty="0" err="1">
                <a:solidFill>
                  <a:srgbClr val="231F20"/>
                </a:solidFill>
                <a:latin typeface="Avenir Italics"/>
                <a:ea typeface="Avenir Italics"/>
              </a:rPr>
              <a:t>l’article</a:t>
            </a:r>
            <a:r>
              <a:rPr lang="en-US" sz="707" spc="2" dirty="0">
                <a:solidFill>
                  <a:srgbClr val="231F20"/>
                </a:solidFill>
                <a:latin typeface="Avenir Italics"/>
                <a:ea typeface="Avenir Italics"/>
              </a:rPr>
              <a:t> 225-1 du </a:t>
            </a:r>
            <a:r>
              <a:rPr lang="en-US" sz="707" spc="2" dirty="0" err="1">
                <a:solidFill>
                  <a:srgbClr val="231F20"/>
                </a:solidFill>
                <a:latin typeface="Avenir Italics"/>
                <a:ea typeface="Avenir Italics"/>
              </a:rPr>
              <a:t>présent</a:t>
            </a:r>
            <a:r>
              <a:rPr lang="en-US" sz="707" spc="2" dirty="0">
                <a:solidFill>
                  <a:srgbClr val="231F20"/>
                </a:solidFill>
                <a:latin typeface="Avenir Italics"/>
                <a:ea typeface="Avenir Italics"/>
              </a:rPr>
              <a:t> code, </a:t>
            </a:r>
            <a:r>
              <a:rPr lang="en-US" sz="707" spc="2" dirty="0" err="1">
                <a:solidFill>
                  <a:srgbClr val="231F20"/>
                </a:solidFill>
                <a:latin typeface="Avenir Italics"/>
                <a:ea typeface="Avenir Italics"/>
              </a:rPr>
              <a:t>lorsqu’un</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tel</a:t>
            </a:r>
            <a:r>
              <a:rPr lang="en-US" sz="707" spc="2" dirty="0">
                <a:solidFill>
                  <a:srgbClr val="231F20"/>
                </a:solidFill>
                <a:latin typeface="Avenir Italics"/>
                <a:ea typeface="Avenir Italics"/>
              </a:rPr>
              <a:t> motif </a:t>
            </a:r>
            <a:r>
              <a:rPr lang="en-US" sz="707" spc="2" dirty="0" err="1">
                <a:solidFill>
                  <a:srgbClr val="231F20"/>
                </a:solidFill>
                <a:latin typeface="Avenir Italics"/>
                <a:ea typeface="Avenir Italics"/>
              </a:rPr>
              <a:t>constitue</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une</a:t>
            </a:r>
            <a:r>
              <a:rPr lang="en-US" sz="707" spc="2" dirty="0">
                <a:solidFill>
                  <a:srgbClr val="231F20"/>
                </a:solidFill>
                <a:latin typeface="Avenir Italics"/>
                <a:ea typeface="Avenir Italics"/>
              </a:rPr>
              <a:t> exigence </a:t>
            </a:r>
            <a:r>
              <a:rPr lang="en-US" sz="707" spc="2" dirty="0" err="1">
                <a:solidFill>
                  <a:srgbClr val="231F20"/>
                </a:solidFill>
                <a:latin typeface="Avenir Italics"/>
                <a:ea typeface="Avenir Italics"/>
              </a:rPr>
              <a:t>professionnelle</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essentielle</a:t>
            </a:r>
            <a:r>
              <a:rPr lang="en-US" sz="707" spc="2" dirty="0">
                <a:solidFill>
                  <a:srgbClr val="231F20"/>
                </a:solidFill>
                <a:latin typeface="Avenir Italics"/>
                <a:ea typeface="Avenir Italics"/>
              </a:rPr>
              <a:t> et </a:t>
            </a:r>
            <a:r>
              <a:rPr lang="en-US" sz="707" spc="2" dirty="0" err="1">
                <a:solidFill>
                  <a:srgbClr val="231F20"/>
                </a:solidFill>
                <a:latin typeface="Avenir Italics"/>
                <a:ea typeface="Avenir Italics"/>
              </a:rPr>
              <a:t>déterminante</a:t>
            </a:r>
            <a:r>
              <a:rPr lang="en-US" sz="707" spc="2" dirty="0">
                <a:solidFill>
                  <a:srgbClr val="231F20"/>
                </a:solidFill>
                <a:latin typeface="Avenir Italics"/>
                <a:ea typeface="Avenir Italics"/>
              </a:rPr>
              <a:t> et pour </a:t>
            </a:r>
            <a:r>
              <a:rPr lang="en-US" sz="707" spc="2" dirty="0" err="1">
                <a:solidFill>
                  <a:srgbClr val="231F20"/>
                </a:solidFill>
                <a:latin typeface="Avenir Italics"/>
                <a:ea typeface="Avenir Italics"/>
              </a:rPr>
              <a:t>autant</a:t>
            </a:r>
            <a:r>
              <a:rPr lang="en-US" sz="707" spc="2" dirty="0">
                <a:solidFill>
                  <a:srgbClr val="231F20"/>
                </a:solidFill>
                <a:latin typeface="Avenir Italics"/>
                <a:ea typeface="Avenir Italics"/>
              </a:rPr>
              <a:t> que </a:t>
            </a:r>
            <a:r>
              <a:rPr lang="en-US" sz="707" spc="2" dirty="0" err="1">
                <a:solidFill>
                  <a:srgbClr val="231F20"/>
                </a:solidFill>
                <a:latin typeface="Avenir Italics"/>
                <a:ea typeface="Avenir Italics"/>
              </a:rPr>
              <a:t>l’objectif</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soit</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légitime</a:t>
            </a:r>
            <a:r>
              <a:rPr lang="en-US" sz="707" spc="2" dirty="0">
                <a:solidFill>
                  <a:srgbClr val="231F20"/>
                </a:solidFill>
                <a:latin typeface="Avenir Italics"/>
                <a:ea typeface="Avenir Italics"/>
              </a:rPr>
              <a:t> et </a:t>
            </a:r>
            <a:r>
              <a:rPr lang="en-US" sz="707" spc="2" dirty="0" err="1">
                <a:solidFill>
                  <a:srgbClr val="231F20"/>
                </a:solidFill>
                <a:latin typeface="Avenir Italics"/>
                <a:ea typeface="Avenir Italics"/>
              </a:rPr>
              <a:t>l’exigence</a:t>
            </a:r>
            <a:r>
              <a:rPr lang="en-US" sz="707" spc="2" dirty="0">
                <a:solidFill>
                  <a:srgbClr val="231F20"/>
                </a:solidFill>
                <a:latin typeface="Avenir Italics"/>
                <a:ea typeface="Avenir Italics"/>
              </a:rPr>
              <a:t> </a:t>
            </a:r>
            <a:r>
              <a:rPr lang="en-US" sz="707" spc="2" dirty="0" err="1">
                <a:solidFill>
                  <a:srgbClr val="231F20"/>
                </a:solidFill>
                <a:latin typeface="Avenir Italics"/>
                <a:ea typeface="Avenir Italics"/>
              </a:rPr>
              <a:t>proportionnée</a:t>
            </a:r>
            <a:r>
              <a:rPr lang="en-US" sz="707" spc="2" dirty="0">
                <a:solidFill>
                  <a:srgbClr val="231F20"/>
                </a:solidFill>
                <a:latin typeface="Avenir Italics"/>
                <a:ea typeface="Avenir Italics"/>
              </a:rPr>
              <a:t> ; </a:t>
            </a:r>
          </a:p>
          <a:p>
            <a:pPr algn="just">
              <a:lnSpc>
                <a:spcPts val="830"/>
              </a:lnSpc>
            </a:pPr>
            <a:endParaRPr lang="en-US" sz="707" spc="-3" dirty="0">
              <a:solidFill>
                <a:srgbClr val="231F20"/>
              </a:solidFill>
              <a:latin typeface="Avenir"/>
              <a:ea typeface="Avenir"/>
            </a:endParaRPr>
          </a:p>
          <a:p>
            <a:pPr algn="just">
              <a:lnSpc>
                <a:spcPts val="830"/>
              </a:lnSpc>
            </a:pPr>
            <a:r>
              <a:rPr lang="en-US" sz="707" spc="-3" dirty="0">
                <a:solidFill>
                  <a:srgbClr val="231F20"/>
                </a:solidFill>
                <a:latin typeface="Avenir"/>
                <a:ea typeface="Avenir"/>
              </a:rPr>
              <a:t>4° Aux discriminations </a:t>
            </a:r>
            <a:r>
              <a:rPr lang="en-US" sz="707" spc="-3" dirty="0" err="1">
                <a:solidFill>
                  <a:srgbClr val="231F20"/>
                </a:solidFill>
                <a:latin typeface="Avenir"/>
                <a:ea typeface="Avenir"/>
              </a:rPr>
              <a:t>fondées</a:t>
            </a:r>
            <a:r>
              <a:rPr lang="en-US" sz="707" spc="-3" dirty="0">
                <a:solidFill>
                  <a:srgbClr val="231F20"/>
                </a:solidFill>
                <a:latin typeface="Avenir"/>
                <a:ea typeface="Avenir"/>
              </a:rPr>
              <a:t>, </a:t>
            </a:r>
            <a:r>
              <a:rPr lang="en-US" sz="707" spc="-3" dirty="0" err="1">
                <a:solidFill>
                  <a:srgbClr val="231F20"/>
                </a:solidFill>
                <a:latin typeface="Avenir"/>
                <a:ea typeface="Avenir"/>
              </a:rPr>
              <a:t>en</a:t>
            </a:r>
            <a:r>
              <a:rPr lang="en-US" sz="707" spc="-3" dirty="0">
                <a:solidFill>
                  <a:srgbClr val="231F20"/>
                </a:solidFill>
                <a:latin typeface="Avenir"/>
                <a:ea typeface="Avenir"/>
              </a:rPr>
              <a:t> matière </a:t>
            </a:r>
            <a:r>
              <a:rPr lang="en-US" sz="707" spc="-3" dirty="0" err="1">
                <a:solidFill>
                  <a:srgbClr val="231F20"/>
                </a:solidFill>
                <a:latin typeface="Avenir"/>
                <a:ea typeface="Avenir"/>
              </a:rPr>
              <a:t>d’accès</a:t>
            </a:r>
            <a:r>
              <a:rPr lang="en-US" sz="707" spc="-3" dirty="0">
                <a:solidFill>
                  <a:srgbClr val="231F20"/>
                </a:solidFill>
                <a:latin typeface="Avenir"/>
                <a:ea typeface="Avenir"/>
              </a:rPr>
              <a:t> aux </a:t>
            </a:r>
            <a:r>
              <a:rPr lang="en-US" sz="707" spc="-3" dirty="0" err="1">
                <a:solidFill>
                  <a:srgbClr val="231F20"/>
                </a:solidFill>
                <a:latin typeface="Avenir"/>
                <a:ea typeface="Avenir"/>
              </a:rPr>
              <a:t>biens</a:t>
            </a:r>
            <a:r>
              <a:rPr lang="en-US" sz="707" spc="-3" dirty="0">
                <a:solidFill>
                  <a:srgbClr val="231F20"/>
                </a:solidFill>
                <a:latin typeface="Avenir"/>
                <a:ea typeface="Avenir"/>
              </a:rPr>
              <a:t> et services, sur le </a:t>
            </a:r>
            <a:r>
              <a:rPr lang="en-US" sz="707" spc="-3" dirty="0" err="1">
                <a:solidFill>
                  <a:srgbClr val="231F20"/>
                </a:solidFill>
                <a:latin typeface="Avenir"/>
                <a:ea typeface="Avenir"/>
              </a:rPr>
              <a:t>sexe</a:t>
            </a:r>
            <a:r>
              <a:rPr lang="en-US" sz="707" spc="-3" dirty="0">
                <a:solidFill>
                  <a:srgbClr val="231F20"/>
                </a:solidFill>
                <a:latin typeface="Avenir"/>
                <a:ea typeface="Avenir"/>
              </a:rPr>
              <a:t> </a:t>
            </a:r>
            <a:r>
              <a:rPr lang="en-US" sz="707" spc="-3" dirty="0" err="1">
                <a:solidFill>
                  <a:srgbClr val="231F20"/>
                </a:solidFill>
                <a:latin typeface="Avenir"/>
                <a:ea typeface="Avenir"/>
              </a:rPr>
              <a:t>lorsque</a:t>
            </a:r>
            <a:r>
              <a:rPr lang="en-US" sz="707" spc="-3" dirty="0">
                <a:solidFill>
                  <a:srgbClr val="231F20"/>
                </a:solidFill>
                <a:latin typeface="Avenir"/>
                <a:ea typeface="Avenir"/>
              </a:rPr>
              <a:t> </a:t>
            </a:r>
            <a:r>
              <a:rPr lang="en-US" sz="707" spc="-3" dirty="0" err="1">
                <a:solidFill>
                  <a:srgbClr val="231F20"/>
                </a:solidFill>
                <a:latin typeface="Avenir"/>
                <a:ea typeface="Avenir"/>
              </a:rPr>
              <a:t>cette</a:t>
            </a:r>
            <a:r>
              <a:rPr lang="en-US" sz="707" spc="-3" dirty="0">
                <a:solidFill>
                  <a:srgbClr val="231F20"/>
                </a:solidFill>
                <a:latin typeface="Avenir"/>
                <a:ea typeface="Avenir"/>
              </a:rPr>
              <a:t> discrimination </a:t>
            </a:r>
            <a:r>
              <a:rPr lang="en-US" sz="707" spc="-3" dirty="0" err="1">
                <a:solidFill>
                  <a:srgbClr val="231F20"/>
                </a:solidFill>
                <a:latin typeface="Avenir"/>
                <a:ea typeface="Avenir"/>
              </a:rPr>
              <a:t>est</a:t>
            </a:r>
            <a:r>
              <a:rPr lang="en-US" sz="707" spc="-3" dirty="0">
                <a:solidFill>
                  <a:srgbClr val="231F20"/>
                </a:solidFill>
                <a:latin typeface="Avenir"/>
                <a:ea typeface="Avenir"/>
              </a:rPr>
              <a:t> </a:t>
            </a:r>
            <a:r>
              <a:rPr lang="en-US" sz="707" spc="-3" dirty="0" err="1">
                <a:solidFill>
                  <a:srgbClr val="231F20"/>
                </a:solidFill>
                <a:latin typeface="Avenir"/>
                <a:ea typeface="Avenir"/>
              </a:rPr>
              <a:t>justifiée</a:t>
            </a:r>
            <a:r>
              <a:rPr lang="en-US" sz="707" spc="-3" dirty="0">
                <a:solidFill>
                  <a:srgbClr val="231F20"/>
                </a:solidFill>
                <a:latin typeface="Avenir"/>
                <a:ea typeface="Avenir"/>
              </a:rPr>
              <a:t> par la protection </a:t>
            </a:r>
          </a:p>
          <a:p>
            <a:pPr algn="just">
              <a:lnSpc>
                <a:spcPts val="830"/>
              </a:lnSpc>
            </a:pPr>
            <a:r>
              <a:rPr lang="en-US" sz="707" spc="-3" dirty="0">
                <a:solidFill>
                  <a:srgbClr val="231F20"/>
                </a:solidFill>
                <a:latin typeface="Avenir"/>
              </a:rPr>
              <a:t>des </a:t>
            </a:r>
            <a:r>
              <a:rPr lang="en-US" sz="707" spc="-3" dirty="0" err="1">
                <a:solidFill>
                  <a:srgbClr val="231F20"/>
                </a:solidFill>
                <a:latin typeface="Avenir"/>
              </a:rPr>
              <a:t>victimes</a:t>
            </a:r>
            <a:r>
              <a:rPr lang="en-US" sz="707" spc="-3" dirty="0">
                <a:solidFill>
                  <a:srgbClr val="231F20"/>
                </a:solidFill>
                <a:latin typeface="Avenir"/>
              </a:rPr>
              <a:t> de violences à </a:t>
            </a:r>
            <a:r>
              <a:rPr lang="en-US" sz="707" spc="-3" dirty="0" err="1">
                <a:solidFill>
                  <a:srgbClr val="231F20"/>
                </a:solidFill>
                <a:latin typeface="Avenir"/>
              </a:rPr>
              <a:t>caractère</a:t>
            </a:r>
            <a:r>
              <a:rPr lang="en-US" sz="707" spc="-3" dirty="0">
                <a:solidFill>
                  <a:srgbClr val="231F20"/>
                </a:solidFill>
                <a:latin typeface="Avenir"/>
              </a:rPr>
              <a:t> </a:t>
            </a:r>
            <a:r>
              <a:rPr lang="en-US" sz="707" spc="-3" dirty="0" err="1">
                <a:solidFill>
                  <a:srgbClr val="231F20"/>
                </a:solidFill>
                <a:latin typeface="Avenir"/>
              </a:rPr>
              <a:t>sexuel</a:t>
            </a:r>
            <a:r>
              <a:rPr lang="en-US" sz="707" spc="-3" dirty="0">
                <a:solidFill>
                  <a:srgbClr val="231F20"/>
                </a:solidFill>
                <a:latin typeface="Avenir"/>
              </a:rPr>
              <a:t>, des </a:t>
            </a:r>
            <a:r>
              <a:rPr lang="en-US" sz="707" spc="-3" dirty="0" err="1">
                <a:solidFill>
                  <a:srgbClr val="231F20"/>
                </a:solidFill>
                <a:latin typeface="Avenir"/>
              </a:rPr>
              <a:t>considérations</a:t>
            </a:r>
            <a:r>
              <a:rPr lang="en-US" sz="707" spc="-3" dirty="0">
                <a:solidFill>
                  <a:srgbClr val="231F20"/>
                </a:solidFill>
                <a:latin typeface="Avenir"/>
              </a:rPr>
              <a:t> </a:t>
            </a:r>
            <a:r>
              <a:rPr lang="en-US" sz="707" spc="-3" dirty="0" err="1">
                <a:solidFill>
                  <a:srgbClr val="231F20"/>
                </a:solidFill>
                <a:latin typeface="Avenir"/>
              </a:rPr>
              <a:t>liées</a:t>
            </a:r>
            <a:r>
              <a:rPr lang="en-US" sz="707" spc="-3" dirty="0">
                <a:solidFill>
                  <a:srgbClr val="231F20"/>
                </a:solidFill>
                <a:latin typeface="Avenir"/>
              </a:rPr>
              <a:t> au respect de la vie </a:t>
            </a:r>
            <a:r>
              <a:rPr lang="en-US" sz="707" spc="-3" dirty="0" err="1">
                <a:solidFill>
                  <a:srgbClr val="231F20"/>
                </a:solidFill>
                <a:latin typeface="Avenir"/>
              </a:rPr>
              <a:t>privée</a:t>
            </a:r>
            <a:r>
              <a:rPr lang="en-US" sz="707" spc="-3" dirty="0">
                <a:solidFill>
                  <a:srgbClr val="231F20"/>
                </a:solidFill>
                <a:latin typeface="Avenir"/>
              </a:rPr>
              <a:t> et de la </a:t>
            </a:r>
            <a:r>
              <a:rPr lang="en-US" sz="707" spc="-3" dirty="0" err="1">
                <a:solidFill>
                  <a:srgbClr val="231F20"/>
                </a:solidFill>
                <a:latin typeface="Avenir"/>
              </a:rPr>
              <a:t>décence</a:t>
            </a:r>
            <a:r>
              <a:rPr lang="en-US" sz="707" spc="-3" dirty="0">
                <a:solidFill>
                  <a:srgbClr val="231F20"/>
                </a:solidFill>
                <a:latin typeface="Avenir"/>
              </a:rPr>
              <a:t>, la promotion de </a:t>
            </a:r>
            <a:r>
              <a:rPr lang="en-US" sz="707" spc="-3" dirty="0" err="1">
                <a:solidFill>
                  <a:srgbClr val="231F20"/>
                </a:solidFill>
                <a:latin typeface="Avenir"/>
              </a:rPr>
              <a:t>l’égalité</a:t>
            </a:r>
            <a:r>
              <a:rPr lang="en-US" sz="707" spc="-3" dirty="0">
                <a:solidFill>
                  <a:srgbClr val="231F20"/>
                </a:solidFill>
                <a:latin typeface="Avenir"/>
              </a:rPr>
              <a:t> des sexes </a:t>
            </a:r>
            <a:r>
              <a:rPr lang="en-US" sz="707" spc="-3" dirty="0" err="1">
                <a:solidFill>
                  <a:srgbClr val="231F20"/>
                </a:solidFill>
                <a:latin typeface="Avenir"/>
              </a:rPr>
              <a:t>ou</a:t>
            </a:r>
            <a:r>
              <a:rPr lang="en-US" sz="707" spc="-3" dirty="0">
                <a:solidFill>
                  <a:srgbClr val="231F20"/>
                </a:solidFill>
                <a:latin typeface="Avenir"/>
              </a:rPr>
              <a:t> des </a:t>
            </a:r>
            <a:r>
              <a:rPr lang="en-US" sz="707" spc="-3" dirty="0" err="1">
                <a:solidFill>
                  <a:srgbClr val="231F20"/>
                </a:solidFill>
                <a:latin typeface="Avenir"/>
              </a:rPr>
              <a:t>intérêts</a:t>
            </a:r>
            <a:r>
              <a:rPr lang="en-US" sz="707" spc="-3" dirty="0">
                <a:solidFill>
                  <a:srgbClr val="231F20"/>
                </a:solidFill>
                <a:latin typeface="Avenir"/>
              </a:rPr>
              <a:t> des hommes </a:t>
            </a:r>
            <a:r>
              <a:rPr lang="en-US" sz="707" spc="-3" dirty="0" err="1">
                <a:solidFill>
                  <a:srgbClr val="231F20"/>
                </a:solidFill>
                <a:latin typeface="Avenir"/>
              </a:rPr>
              <a:t>ou</a:t>
            </a:r>
            <a:r>
              <a:rPr lang="en-US" sz="707" spc="-3" dirty="0">
                <a:solidFill>
                  <a:srgbClr val="231F20"/>
                </a:solidFill>
                <a:latin typeface="Avenir"/>
              </a:rPr>
              <a:t> des femmes, la liberté </a:t>
            </a:r>
          </a:p>
          <a:p>
            <a:pPr algn="just">
              <a:lnSpc>
                <a:spcPts val="830"/>
              </a:lnSpc>
            </a:pPr>
            <a:r>
              <a:rPr lang="en-US" sz="707" spc="-3" dirty="0" err="1">
                <a:solidFill>
                  <a:srgbClr val="231F20"/>
                </a:solidFill>
                <a:latin typeface="Avenir"/>
              </a:rPr>
              <a:t>d’association</a:t>
            </a:r>
            <a:r>
              <a:rPr lang="en-US" sz="707" spc="-3" dirty="0">
                <a:solidFill>
                  <a:srgbClr val="231F20"/>
                </a:solidFill>
                <a:latin typeface="Avenir"/>
              </a:rPr>
              <a:t> </a:t>
            </a:r>
            <a:r>
              <a:rPr lang="en-US" sz="707" spc="-3" dirty="0" err="1">
                <a:solidFill>
                  <a:srgbClr val="231F20"/>
                </a:solidFill>
                <a:latin typeface="Avenir"/>
              </a:rPr>
              <a:t>ou</a:t>
            </a:r>
            <a:r>
              <a:rPr lang="en-US" sz="707" spc="-3" dirty="0">
                <a:solidFill>
                  <a:srgbClr val="231F20"/>
                </a:solidFill>
                <a:latin typeface="Avenir"/>
              </a:rPr>
              <a:t> </a:t>
            </a:r>
            <a:r>
              <a:rPr lang="en-US" sz="707" spc="-3" dirty="0" err="1">
                <a:solidFill>
                  <a:srgbClr val="231F20"/>
                </a:solidFill>
                <a:latin typeface="Avenir"/>
              </a:rPr>
              <a:t>l’organisation</a:t>
            </a:r>
            <a:r>
              <a:rPr lang="en-US" sz="707" spc="-3" dirty="0">
                <a:solidFill>
                  <a:srgbClr val="231F20"/>
                </a:solidFill>
                <a:latin typeface="Avenir"/>
              </a:rPr>
              <a:t> </a:t>
            </a:r>
            <a:r>
              <a:rPr lang="en-US" sz="707" spc="-3" dirty="0" err="1">
                <a:solidFill>
                  <a:srgbClr val="231F20"/>
                </a:solidFill>
                <a:latin typeface="Avenir"/>
              </a:rPr>
              <a:t>d’activités</a:t>
            </a:r>
            <a:r>
              <a:rPr lang="en-US" sz="707" spc="-3" dirty="0">
                <a:solidFill>
                  <a:srgbClr val="231F20"/>
                </a:solidFill>
                <a:latin typeface="Avenir"/>
              </a:rPr>
              <a:t> </a:t>
            </a:r>
            <a:r>
              <a:rPr lang="en-US" sz="707" spc="-3" dirty="0" err="1">
                <a:solidFill>
                  <a:srgbClr val="231F20"/>
                </a:solidFill>
                <a:latin typeface="Avenir"/>
              </a:rPr>
              <a:t>sportives</a:t>
            </a:r>
            <a:r>
              <a:rPr lang="en-US" sz="707" spc="-3" dirty="0">
                <a:solidFill>
                  <a:srgbClr val="231F20"/>
                </a:solidFill>
                <a:latin typeface="Avenir"/>
              </a:rPr>
              <a:t> ; </a:t>
            </a:r>
          </a:p>
          <a:p>
            <a:pPr algn="just">
              <a:lnSpc>
                <a:spcPts val="830"/>
              </a:lnSpc>
            </a:pPr>
            <a:r>
              <a:rPr lang="en-US" sz="707" spc="-3" dirty="0">
                <a:solidFill>
                  <a:srgbClr val="231F20"/>
                </a:solidFill>
                <a:latin typeface="Avenir"/>
                <a:ea typeface="Avenir"/>
              </a:rPr>
              <a:t>5° Aux </a:t>
            </a:r>
            <a:r>
              <a:rPr lang="en-US" sz="707" spc="-3" dirty="0" err="1">
                <a:solidFill>
                  <a:srgbClr val="231F20"/>
                </a:solidFill>
                <a:latin typeface="Avenir"/>
                <a:ea typeface="Avenir"/>
              </a:rPr>
              <a:t>refus</a:t>
            </a:r>
            <a:r>
              <a:rPr lang="en-US" sz="707" spc="-3" dirty="0">
                <a:solidFill>
                  <a:srgbClr val="231F20"/>
                </a:solidFill>
                <a:latin typeface="Avenir"/>
                <a:ea typeface="Avenir"/>
              </a:rPr>
              <a:t> </a:t>
            </a:r>
            <a:r>
              <a:rPr lang="en-US" sz="707" spc="-3" dirty="0" err="1">
                <a:solidFill>
                  <a:srgbClr val="231F20"/>
                </a:solidFill>
                <a:latin typeface="Avenir"/>
                <a:ea typeface="Avenir"/>
              </a:rPr>
              <a:t>d’embauche</a:t>
            </a:r>
            <a:r>
              <a:rPr lang="en-US" sz="707" spc="-3" dirty="0">
                <a:solidFill>
                  <a:srgbClr val="231F20"/>
                </a:solidFill>
                <a:latin typeface="Avenir"/>
                <a:ea typeface="Avenir"/>
              </a:rPr>
              <a:t> </a:t>
            </a:r>
            <a:r>
              <a:rPr lang="en-US" sz="707" spc="-3" dirty="0" err="1">
                <a:solidFill>
                  <a:srgbClr val="231F20"/>
                </a:solidFill>
                <a:latin typeface="Avenir"/>
                <a:ea typeface="Avenir"/>
              </a:rPr>
              <a:t>fondés</a:t>
            </a:r>
            <a:r>
              <a:rPr lang="en-US" sz="707" spc="-3" dirty="0">
                <a:solidFill>
                  <a:srgbClr val="231F20"/>
                </a:solidFill>
                <a:latin typeface="Avenir"/>
                <a:ea typeface="Avenir"/>
              </a:rPr>
              <a:t> sur la </a:t>
            </a:r>
            <a:r>
              <a:rPr lang="en-US" sz="707" spc="-3" dirty="0" err="1">
                <a:solidFill>
                  <a:srgbClr val="231F20"/>
                </a:solidFill>
                <a:latin typeface="Avenir"/>
                <a:ea typeface="Avenir"/>
              </a:rPr>
              <a:t>nationalité</a:t>
            </a:r>
            <a:r>
              <a:rPr lang="en-US" sz="707" spc="-3" dirty="0">
                <a:solidFill>
                  <a:srgbClr val="231F20"/>
                </a:solidFill>
                <a:latin typeface="Avenir"/>
                <a:ea typeface="Avenir"/>
              </a:rPr>
              <a:t> </a:t>
            </a:r>
            <a:r>
              <a:rPr lang="en-US" sz="707" spc="-3" dirty="0" err="1">
                <a:solidFill>
                  <a:srgbClr val="231F20"/>
                </a:solidFill>
                <a:latin typeface="Avenir"/>
                <a:ea typeface="Avenir"/>
              </a:rPr>
              <a:t>lorsqu’ils</a:t>
            </a:r>
            <a:r>
              <a:rPr lang="en-US" sz="707" spc="-3" dirty="0">
                <a:solidFill>
                  <a:srgbClr val="231F20"/>
                </a:solidFill>
                <a:latin typeface="Avenir"/>
                <a:ea typeface="Avenir"/>
              </a:rPr>
              <a:t> </a:t>
            </a:r>
            <a:r>
              <a:rPr lang="en-US" sz="707" spc="-3" dirty="0" err="1">
                <a:solidFill>
                  <a:srgbClr val="231F20"/>
                </a:solidFill>
                <a:latin typeface="Avenir"/>
                <a:ea typeface="Avenir"/>
              </a:rPr>
              <a:t>résultent</a:t>
            </a:r>
            <a:r>
              <a:rPr lang="en-US" sz="707" spc="-3" dirty="0">
                <a:solidFill>
                  <a:srgbClr val="231F20"/>
                </a:solidFill>
                <a:latin typeface="Avenir"/>
                <a:ea typeface="Avenir"/>
              </a:rPr>
              <a:t> de </a:t>
            </a:r>
            <a:r>
              <a:rPr lang="en-US" sz="707" spc="-3" dirty="0" err="1">
                <a:solidFill>
                  <a:srgbClr val="231F20"/>
                </a:solidFill>
                <a:latin typeface="Avenir"/>
                <a:ea typeface="Avenir"/>
              </a:rPr>
              <a:t>l’application</a:t>
            </a:r>
            <a:r>
              <a:rPr lang="en-US" sz="707" spc="-3" dirty="0">
                <a:solidFill>
                  <a:srgbClr val="231F20"/>
                </a:solidFill>
                <a:latin typeface="Avenir"/>
                <a:ea typeface="Avenir"/>
              </a:rPr>
              <a:t> des dispositions </a:t>
            </a:r>
            <a:r>
              <a:rPr lang="en-US" sz="707" spc="-3" dirty="0" err="1">
                <a:solidFill>
                  <a:srgbClr val="231F20"/>
                </a:solidFill>
                <a:latin typeface="Avenir"/>
                <a:ea typeface="Avenir"/>
              </a:rPr>
              <a:t>statutaires</a:t>
            </a:r>
            <a:r>
              <a:rPr lang="en-US" sz="707" spc="-3" dirty="0">
                <a:solidFill>
                  <a:srgbClr val="231F20"/>
                </a:solidFill>
                <a:latin typeface="Avenir"/>
                <a:ea typeface="Avenir"/>
              </a:rPr>
              <a:t> relatives à la </a:t>
            </a:r>
            <a:r>
              <a:rPr lang="en-US" sz="707" spc="-3" dirty="0" err="1">
                <a:solidFill>
                  <a:srgbClr val="231F20"/>
                </a:solidFill>
                <a:latin typeface="Avenir"/>
                <a:ea typeface="Avenir"/>
              </a:rPr>
              <a:t>fonction</a:t>
            </a:r>
            <a:r>
              <a:rPr lang="en-US" sz="707" spc="-3" dirty="0">
                <a:solidFill>
                  <a:srgbClr val="231F20"/>
                </a:solidFill>
                <a:latin typeface="Avenir"/>
                <a:ea typeface="Avenir"/>
              </a:rPr>
              <a:t> </a:t>
            </a:r>
            <a:r>
              <a:rPr lang="en-US" sz="707" spc="-3" dirty="0" err="1">
                <a:solidFill>
                  <a:srgbClr val="231F20"/>
                </a:solidFill>
                <a:latin typeface="Avenir"/>
                <a:ea typeface="Avenir"/>
              </a:rPr>
              <a:t>publique</a:t>
            </a:r>
            <a:r>
              <a:rPr lang="en-US" sz="707" spc="-3" dirty="0">
                <a:solidFill>
                  <a:srgbClr val="231F20"/>
                </a:solidFill>
                <a:latin typeface="Avenir"/>
                <a:ea typeface="Avenir"/>
              </a:rPr>
              <a:t> ; </a:t>
            </a:r>
          </a:p>
          <a:p>
            <a:pPr algn="just">
              <a:lnSpc>
                <a:spcPts val="830"/>
              </a:lnSpc>
            </a:pPr>
            <a:r>
              <a:rPr lang="en-US" sz="707" spc="-3" dirty="0">
                <a:solidFill>
                  <a:srgbClr val="231F20"/>
                </a:solidFill>
                <a:latin typeface="Avenir"/>
                <a:ea typeface="Avenir"/>
              </a:rPr>
              <a:t>6° Aux discriminations </a:t>
            </a:r>
            <a:r>
              <a:rPr lang="en-US" sz="707" spc="-3" dirty="0" err="1">
                <a:solidFill>
                  <a:srgbClr val="231F20"/>
                </a:solidFill>
                <a:latin typeface="Avenir"/>
                <a:ea typeface="Avenir"/>
              </a:rPr>
              <a:t>liées</a:t>
            </a:r>
            <a:r>
              <a:rPr lang="en-US" sz="707" spc="-3" dirty="0">
                <a:solidFill>
                  <a:srgbClr val="231F20"/>
                </a:solidFill>
                <a:latin typeface="Avenir"/>
                <a:ea typeface="Avenir"/>
              </a:rPr>
              <a:t> au lieu de </a:t>
            </a:r>
            <a:r>
              <a:rPr lang="en-US" sz="707" spc="-3" dirty="0" err="1">
                <a:solidFill>
                  <a:srgbClr val="231F20"/>
                </a:solidFill>
                <a:latin typeface="Avenir"/>
                <a:ea typeface="Avenir"/>
              </a:rPr>
              <a:t>résidence</a:t>
            </a:r>
            <a:r>
              <a:rPr lang="en-US" sz="707" spc="-3" dirty="0">
                <a:solidFill>
                  <a:srgbClr val="231F20"/>
                </a:solidFill>
                <a:latin typeface="Avenir"/>
                <a:ea typeface="Avenir"/>
              </a:rPr>
              <a:t> </a:t>
            </a:r>
            <a:r>
              <a:rPr lang="en-US" sz="707" spc="-3" dirty="0" err="1">
                <a:solidFill>
                  <a:srgbClr val="231F20"/>
                </a:solidFill>
                <a:latin typeface="Avenir"/>
                <a:ea typeface="Avenir"/>
              </a:rPr>
              <a:t>lorsque</a:t>
            </a:r>
            <a:r>
              <a:rPr lang="en-US" sz="707" spc="-3" dirty="0">
                <a:solidFill>
                  <a:srgbClr val="231F20"/>
                </a:solidFill>
                <a:latin typeface="Avenir"/>
                <a:ea typeface="Avenir"/>
              </a:rPr>
              <a:t> la </a:t>
            </a:r>
            <a:r>
              <a:rPr lang="en-US" sz="707" spc="-3" dirty="0" err="1">
                <a:solidFill>
                  <a:srgbClr val="231F20"/>
                </a:solidFill>
                <a:latin typeface="Avenir"/>
                <a:ea typeface="Avenir"/>
              </a:rPr>
              <a:t>personne</a:t>
            </a:r>
            <a:r>
              <a:rPr lang="en-US" sz="707" spc="-3" dirty="0">
                <a:solidFill>
                  <a:srgbClr val="231F20"/>
                </a:solidFill>
                <a:latin typeface="Avenir"/>
                <a:ea typeface="Avenir"/>
              </a:rPr>
              <a:t> </a:t>
            </a:r>
            <a:r>
              <a:rPr lang="en-US" sz="707" spc="-3" dirty="0" err="1">
                <a:solidFill>
                  <a:srgbClr val="231F20"/>
                </a:solidFill>
                <a:latin typeface="Avenir"/>
                <a:ea typeface="Avenir"/>
              </a:rPr>
              <a:t>chargée</a:t>
            </a:r>
            <a:r>
              <a:rPr lang="en-US" sz="707" spc="-3" dirty="0">
                <a:solidFill>
                  <a:srgbClr val="231F20"/>
                </a:solidFill>
                <a:latin typeface="Avenir"/>
                <a:ea typeface="Avenir"/>
              </a:rPr>
              <a:t> de la </a:t>
            </a:r>
            <a:r>
              <a:rPr lang="en-US" sz="707" spc="-3" dirty="0" err="1">
                <a:solidFill>
                  <a:srgbClr val="231F20"/>
                </a:solidFill>
                <a:latin typeface="Avenir"/>
                <a:ea typeface="Avenir"/>
              </a:rPr>
              <a:t>fourniture</a:t>
            </a:r>
            <a:r>
              <a:rPr lang="en-US" sz="707" spc="-3" dirty="0">
                <a:solidFill>
                  <a:srgbClr val="231F20"/>
                </a:solidFill>
                <a:latin typeface="Avenir"/>
                <a:ea typeface="Avenir"/>
              </a:rPr>
              <a:t> d’un bien </a:t>
            </a:r>
            <a:r>
              <a:rPr lang="en-US" sz="707" spc="-3" dirty="0" err="1">
                <a:solidFill>
                  <a:srgbClr val="231F20"/>
                </a:solidFill>
                <a:latin typeface="Avenir"/>
                <a:ea typeface="Avenir"/>
              </a:rPr>
              <a:t>ou</a:t>
            </a:r>
            <a:r>
              <a:rPr lang="en-US" sz="707" spc="-3" dirty="0">
                <a:solidFill>
                  <a:srgbClr val="231F20"/>
                </a:solidFill>
                <a:latin typeface="Avenir"/>
                <a:ea typeface="Avenir"/>
              </a:rPr>
              <a:t> service se </a:t>
            </a:r>
            <a:r>
              <a:rPr lang="en-US" sz="707" spc="-3" dirty="0" err="1">
                <a:solidFill>
                  <a:srgbClr val="231F20"/>
                </a:solidFill>
                <a:latin typeface="Avenir"/>
                <a:ea typeface="Avenir"/>
              </a:rPr>
              <a:t>trouve</a:t>
            </a:r>
            <a:r>
              <a:rPr lang="en-US" sz="707" spc="-3" dirty="0">
                <a:solidFill>
                  <a:srgbClr val="231F20"/>
                </a:solidFill>
                <a:latin typeface="Avenir"/>
                <a:ea typeface="Avenir"/>
              </a:rPr>
              <a:t> </a:t>
            </a:r>
            <a:r>
              <a:rPr lang="en-US" sz="707" spc="-3" dirty="0" err="1">
                <a:solidFill>
                  <a:srgbClr val="231F20"/>
                </a:solidFill>
                <a:latin typeface="Avenir"/>
                <a:ea typeface="Avenir"/>
              </a:rPr>
              <a:t>en</a:t>
            </a:r>
            <a:r>
              <a:rPr lang="en-US" sz="707" spc="-3" dirty="0">
                <a:solidFill>
                  <a:srgbClr val="231F20"/>
                </a:solidFill>
                <a:latin typeface="Avenir"/>
                <a:ea typeface="Avenir"/>
              </a:rPr>
              <a:t> situation de danger </a:t>
            </a:r>
            <a:r>
              <a:rPr lang="en-US" sz="707" spc="-3" dirty="0" err="1">
                <a:solidFill>
                  <a:srgbClr val="231F20"/>
                </a:solidFill>
                <a:latin typeface="Avenir"/>
                <a:ea typeface="Avenir"/>
              </a:rPr>
              <a:t>manifeste</a:t>
            </a:r>
            <a:r>
              <a:rPr lang="en-US" sz="707" spc="-3" dirty="0">
                <a:solidFill>
                  <a:srgbClr val="231F20"/>
                </a:solidFill>
                <a:latin typeface="Avenir"/>
                <a:ea typeface="Avenir"/>
              </a:rPr>
              <a:t>. </a:t>
            </a:r>
          </a:p>
          <a:p>
            <a:pPr algn="just">
              <a:lnSpc>
                <a:spcPts val="830"/>
              </a:lnSpc>
            </a:pPr>
            <a:r>
              <a:rPr lang="en-US" sz="707" spc="-3" dirty="0">
                <a:solidFill>
                  <a:srgbClr val="231F20"/>
                </a:solidFill>
                <a:latin typeface="Avenir"/>
              </a:rPr>
              <a:t>Les </a:t>
            </a:r>
            <a:r>
              <a:rPr lang="en-US" sz="707" spc="-3" dirty="0" err="1">
                <a:solidFill>
                  <a:srgbClr val="231F20"/>
                </a:solidFill>
                <a:latin typeface="Avenir"/>
              </a:rPr>
              <a:t>mesures</a:t>
            </a:r>
            <a:r>
              <a:rPr lang="en-US" sz="707" spc="-3" dirty="0">
                <a:solidFill>
                  <a:srgbClr val="231F20"/>
                </a:solidFill>
                <a:latin typeface="Avenir"/>
              </a:rPr>
              <a:t> </a:t>
            </a:r>
            <a:r>
              <a:rPr lang="en-US" sz="707" spc="-3" dirty="0" err="1">
                <a:solidFill>
                  <a:srgbClr val="231F20"/>
                </a:solidFill>
                <a:latin typeface="Avenir"/>
              </a:rPr>
              <a:t>prises</a:t>
            </a:r>
            <a:r>
              <a:rPr lang="en-US" sz="707" spc="-3" dirty="0">
                <a:solidFill>
                  <a:srgbClr val="231F20"/>
                </a:solidFill>
                <a:latin typeface="Avenir"/>
              </a:rPr>
              <a:t> </a:t>
            </a:r>
            <a:r>
              <a:rPr lang="en-US" sz="707" spc="-3" dirty="0" err="1">
                <a:solidFill>
                  <a:srgbClr val="231F20"/>
                </a:solidFill>
                <a:latin typeface="Avenir"/>
              </a:rPr>
              <a:t>en</a:t>
            </a:r>
            <a:r>
              <a:rPr lang="en-US" sz="707" spc="-3" dirty="0">
                <a:solidFill>
                  <a:srgbClr val="231F20"/>
                </a:solidFill>
                <a:latin typeface="Avenir"/>
              </a:rPr>
              <a:t> </a:t>
            </a:r>
            <a:r>
              <a:rPr lang="en-US" sz="707" spc="-3" dirty="0" err="1">
                <a:solidFill>
                  <a:srgbClr val="231F20"/>
                </a:solidFill>
                <a:latin typeface="Avenir"/>
              </a:rPr>
              <a:t>faveur</a:t>
            </a:r>
            <a:r>
              <a:rPr lang="en-US" sz="707" spc="-3" dirty="0">
                <a:solidFill>
                  <a:srgbClr val="231F20"/>
                </a:solidFill>
                <a:latin typeface="Avenir"/>
              </a:rPr>
              <a:t> des </a:t>
            </a:r>
            <a:r>
              <a:rPr lang="en-US" sz="707" spc="-3" dirty="0" err="1">
                <a:solidFill>
                  <a:srgbClr val="231F20"/>
                </a:solidFill>
                <a:latin typeface="Avenir"/>
              </a:rPr>
              <a:t>personnes</a:t>
            </a:r>
            <a:r>
              <a:rPr lang="en-US" sz="707" spc="-3" dirty="0">
                <a:solidFill>
                  <a:srgbClr val="231F20"/>
                </a:solidFill>
                <a:latin typeface="Avenir"/>
              </a:rPr>
              <a:t> </a:t>
            </a:r>
            <a:r>
              <a:rPr lang="en-US" sz="707" spc="-3" dirty="0" err="1">
                <a:solidFill>
                  <a:srgbClr val="231F20"/>
                </a:solidFill>
                <a:latin typeface="Avenir"/>
              </a:rPr>
              <a:t>résidant</a:t>
            </a:r>
            <a:r>
              <a:rPr lang="en-US" sz="707" spc="-3" dirty="0">
                <a:solidFill>
                  <a:srgbClr val="231F20"/>
                </a:solidFill>
                <a:latin typeface="Avenir"/>
              </a:rPr>
              <a:t> dans </a:t>
            </a:r>
            <a:r>
              <a:rPr lang="en-US" sz="707" spc="-3" dirty="0" err="1">
                <a:solidFill>
                  <a:srgbClr val="231F20"/>
                </a:solidFill>
                <a:latin typeface="Avenir"/>
              </a:rPr>
              <a:t>certaines</a:t>
            </a:r>
            <a:r>
              <a:rPr lang="en-US" sz="707" spc="-3" dirty="0">
                <a:solidFill>
                  <a:srgbClr val="231F20"/>
                </a:solidFill>
                <a:latin typeface="Avenir"/>
              </a:rPr>
              <a:t> zones </a:t>
            </a:r>
            <a:r>
              <a:rPr lang="en-US" sz="707" spc="-3" dirty="0" err="1">
                <a:solidFill>
                  <a:srgbClr val="231F20"/>
                </a:solidFill>
                <a:latin typeface="Avenir"/>
              </a:rPr>
              <a:t>géographiques</a:t>
            </a:r>
            <a:r>
              <a:rPr lang="en-US" sz="707" spc="-3" dirty="0">
                <a:solidFill>
                  <a:srgbClr val="231F20"/>
                </a:solidFill>
                <a:latin typeface="Avenir"/>
              </a:rPr>
              <a:t> et </a:t>
            </a:r>
            <a:r>
              <a:rPr lang="en-US" sz="707" spc="-3" dirty="0" err="1">
                <a:solidFill>
                  <a:srgbClr val="231F20"/>
                </a:solidFill>
                <a:latin typeface="Avenir"/>
              </a:rPr>
              <a:t>visant</a:t>
            </a:r>
            <a:r>
              <a:rPr lang="en-US" sz="707" spc="-3" dirty="0">
                <a:solidFill>
                  <a:srgbClr val="231F20"/>
                </a:solidFill>
                <a:latin typeface="Avenir"/>
              </a:rPr>
              <a:t> à </a:t>
            </a:r>
            <a:r>
              <a:rPr lang="en-US" sz="707" spc="-3" dirty="0" err="1">
                <a:solidFill>
                  <a:srgbClr val="231F20"/>
                </a:solidFill>
                <a:latin typeface="Avenir"/>
              </a:rPr>
              <a:t>favoriser</a:t>
            </a:r>
            <a:r>
              <a:rPr lang="en-US" sz="707" spc="-3" dirty="0">
                <a:solidFill>
                  <a:srgbClr val="231F20"/>
                </a:solidFill>
                <a:latin typeface="Avenir"/>
              </a:rPr>
              <a:t> </a:t>
            </a:r>
            <a:r>
              <a:rPr lang="en-US" sz="707" spc="-3" dirty="0" err="1">
                <a:solidFill>
                  <a:srgbClr val="231F20"/>
                </a:solidFill>
                <a:latin typeface="Avenir"/>
              </a:rPr>
              <a:t>l’égalité</a:t>
            </a:r>
            <a:r>
              <a:rPr lang="en-US" sz="707" spc="-3" dirty="0">
                <a:solidFill>
                  <a:srgbClr val="231F20"/>
                </a:solidFill>
                <a:latin typeface="Avenir"/>
              </a:rPr>
              <a:t> de </a:t>
            </a:r>
            <a:r>
              <a:rPr lang="en-US" sz="707" spc="-3" dirty="0" err="1">
                <a:solidFill>
                  <a:srgbClr val="231F20"/>
                </a:solidFill>
                <a:latin typeface="Avenir"/>
              </a:rPr>
              <a:t>traitement</a:t>
            </a:r>
            <a:r>
              <a:rPr lang="en-US" sz="707" spc="-3" dirty="0">
                <a:solidFill>
                  <a:srgbClr val="231F20"/>
                </a:solidFill>
                <a:latin typeface="Avenir"/>
              </a:rPr>
              <a:t> ne constituent pas </a:t>
            </a:r>
            <a:r>
              <a:rPr lang="en-US" sz="707" spc="-3" dirty="0" err="1">
                <a:solidFill>
                  <a:srgbClr val="231F20"/>
                </a:solidFill>
                <a:latin typeface="Avenir"/>
              </a:rPr>
              <a:t>une</a:t>
            </a:r>
            <a:r>
              <a:rPr lang="en-US" sz="707" spc="-3" dirty="0">
                <a:solidFill>
                  <a:srgbClr val="231F20"/>
                </a:solidFill>
                <a:latin typeface="Avenir"/>
              </a:rPr>
              <a:t> discrimination. </a:t>
            </a:r>
          </a:p>
          <a:p>
            <a:pPr algn="just">
              <a:lnSpc>
                <a:spcPts val="830"/>
              </a:lnSpc>
            </a:pPr>
            <a:r>
              <a:rPr lang="en-US" sz="707" spc="-3" dirty="0">
                <a:solidFill>
                  <a:srgbClr val="231F20"/>
                </a:solidFill>
                <a:latin typeface="Avenir Bold"/>
              </a:rPr>
              <a:t>Article 225-3-1 du Code </a:t>
            </a:r>
            <a:r>
              <a:rPr lang="en-US" sz="707" spc="-3" dirty="0" err="1">
                <a:solidFill>
                  <a:srgbClr val="231F20"/>
                </a:solidFill>
                <a:latin typeface="Avenir Bold"/>
              </a:rPr>
              <a:t>Pénal</a:t>
            </a:r>
            <a:r>
              <a:rPr lang="en-US" sz="707" spc="-3" dirty="0">
                <a:solidFill>
                  <a:srgbClr val="231F20"/>
                </a:solidFill>
                <a:latin typeface="Avenir Bold"/>
              </a:rPr>
              <a:t> </a:t>
            </a:r>
          </a:p>
          <a:p>
            <a:pPr algn="just">
              <a:lnSpc>
                <a:spcPts val="830"/>
              </a:lnSpc>
            </a:pPr>
            <a:r>
              <a:rPr lang="en-US" sz="707" spc="-3" dirty="0" err="1">
                <a:solidFill>
                  <a:srgbClr val="231F20"/>
                </a:solidFill>
                <a:latin typeface="Avenir Italics"/>
                <a:ea typeface="Avenir Italics"/>
              </a:rPr>
              <a:t>Création</a:t>
            </a:r>
            <a:r>
              <a:rPr lang="en-US" sz="707" spc="-3" dirty="0">
                <a:solidFill>
                  <a:srgbClr val="231F20"/>
                </a:solidFill>
                <a:latin typeface="Avenir Italics"/>
                <a:ea typeface="Avenir Italics"/>
              </a:rPr>
              <a:t> </a:t>
            </a:r>
            <a:r>
              <a:rPr lang="en-US" sz="707" spc="-3" dirty="0" err="1">
                <a:solidFill>
                  <a:srgbClr val="231F20"/>
                </a:solidFill>
                <a:latin typeface="Avenir Italics"/>
                <a:ea typeface="Avenir Italics"/>
              </a:rPr>
              <a:t>Loi</a:t>
            </a:r>
            <a:r>
              <a:rPr lang="en-US" sz="707" spc="-3" dirty="0">
                <a:solidFill>
                  <a:srgbClr val="231F20"/>
                </a:solidFill>
                <a:latin typeface="Avenir Italics"/>
                <a:ea typeface="Avenir Italics"/>
              </a:rPr>
              <a:t> n°2006-396 du 31 mars 2006 - art. 45 () JORF 2 </a:t>
            </a:r>
            <a:r>
              <a:rPr lang="en-US" sz="707" spc="-3" dirty="0" err="1">
                <a:solidFill>
                  <a:srgbClr val="231F20"/>
                </a:solidFill>
                <a:latin typeface="Avenir Italics"/>
                <a:ea typeface="Avenir Italics"/>
              </a:rPr>
              <a:t>avril</a:t>
            </a:r>
            <a:r>
              <a:rPr lang="en-US" sz="707" spc="-3" dirty="0">
                <a:solidFill>
                  <a:srgbClr val="231F20"/>
                </a:solidFill>
                <a:latin typeface="Avenir Italics"/>
                <a:ea typeface="Avenir Italics"/>
              </a:rPr>
              <a:t> 2006 </a:t>
            </a:r>
          </a:p>
          <a:p>
            <a:pPr algn="just">
              <a:lnSpc>
                <a:spcPts val="830"/>
              </a:lnSpc>
            </a:pPr>
            <a:r>
              <a:rPr lang="en-US" sz="707" spc="-3" dirty="0">
                <a:solidFill>
                  <a:srgbClr val="231F20"/>
                </a:solidFill>
                <a:latin typeface="Avenir"/>
              </a:rPr>
              <a:t>Les </a:t>
            </a:r>
            <a:r>
              <a:rPr lang="en-US" sz="707" spc="-3" dirty="0" err="1">
                <a:solidFill>
                  <a:srgbClr val="231F20"/>
                </a:solidFill>
                <a:latin typeface="Avenir"/>
              </a:rPr>
              <a:t>délits</a:t>
            </a:r>
            <a:r>
              <a:rPr lang="en-US" sz="707" spc="-3" dirty="0">
                <a:solidFill>
                  <a:srgbClr val="231F20"/>
                </a:solidFill>
                <a:latin typeface="Avenir"/>
              </a:rPr>
              <a:t> </a:t>
            </a:r>
            <a:r>
              <a:rPr lang="en-US" sz="707" spc="-3" dirty="0" err="1">
                <a:solidFill>
                  <a:srgbClr val="231F20"/>
                </a:solidFill>
                <a:latin typeface="Avenir"/>
              </a:rPr>
              <a:t>prévus</a:t>
            </a:r>
            <a:r>
              <a:rPr lang="en-US" sz="707" spc="-3" dirty="0">
                <a:solidFill>
                  <a:srgbClr val="231F20"/>
                </a:solidFill>
                <a:latin typeface="Avenir"/>
              </a:rPr>
              <a:t> par la </a:t>
            </a:r>
            <a:r>
              <a:rPr lang="en-US" sz="707" spc="-3" dirty="0" err="1">
                <a:solidFill>
                  <a:srgbClr val="231F20"/>
                </a:solidFill>
                <a:latin typeface="Avenir"/>
              </a:rPr>
              <a:t>présente</a:t>
            </a:r>
            <a:r>
              <a:rPr lang="en-US" sz="707" spc="-3" dirty="0">
                <a:solidFill>
                  <a:srgbClr val="231F20"/>
                </a:solidFill>
                <a:latin typeface="Avenir"/>
              </a:rPr>
              <a:t> section </a:t>
            </a:r>
            <a:r>
              <a:rPr lang="en-US" sz="707" spc="-3" dirty="0" err="1">
                <a:solidFill>
                  <a:srgbClr val="231F20"/>
                </a:solidFill>
                <a:latin typeface="Avenir"/>
              </a:rPr>
              <a:t>sont</a:t>
            </a:r>
            <a:r>
              <a:rPr lang="en-US" sz="707" spc="-3" dirty="0">
                <a:solidFill>
                  <a:srgbClr val="231F20"/>
                </a:solidFill>
                <a:latin typeface="Avenir"/>
              </a:rPr>
              <a:t> </a:t>
            </a:r>
            <a:r>
              <a:rPr lang="en-US" sz="707" spc="-3" dirty="0" err="1">
                <a:solidFill>
                  <a:srgbClr val="231F20"/>
                </a:solidFill>
                <a:latin typeface="Avenir"/>
              </a:rPr>
              <a:t>constitués</a:t>
            </a:r>
            <a:r>
              <a:rPr lang="en-US" sz="707" spc="-3" dirty="0">
                <a:solidFill>
                  <a:srgbClr val="231F20"/>
                </a:solidFill>
                <a:latin typeface="Avenir"/>
              </a:rPr>
              <a:t> </a:t>
            </a:r>
            <a:r>
              <a:rPr lang="en-US" sz="707" spc="-3" dirty="0" err="1">
                <a:solidFill>
                  <a:srgbClr val="231F20"/>
                </a:solidFill>
                <a:latin typeface="Avenir"/>
              </a:rPr>
              <a:t>même</a:t>
            </a:r>
            <a:r>
              <a:rPr lang="en-US" sz="707" spc="-3" dirty="0">
                <a:solidFill>
                  <a:srgbClr val="231F20"/>
                </a:solidFill>
                <a:latin typeface="Avenir"/>
              </a:rPr>
              <a:t> </a:t>
            </a:r>
            <a:r>
              <a:rPr lang="en-US" sz="707" spc="-3" dirty="0" err="1">
                <a:solidFill>
                  <a:srgbClr val="231F20"/>
                </a:solidFill>
                <a:latin typeface="Avenir"/>
              </a:rPr>
              <a:t>s’ils</a:t>
            </a:r>
            <a:r>
              <a:rPr lang="en-US" sz="707" spc="-3" dirty="0">
                <a:solidFill>
                  <a:srgbClr val="231F20"/>
                </a:solidFill>
                <a:latin typeface="Avenir"/>
              </a:rPr>
              <a:t> </a:t>
            </a:r>
            <a:r>
              <a:rPr lang="en-US" sz="707" spc="-3" dirty="0" err="1">
                <a:solidFill>
                  <a:srgbClr val="231F20"/>
                </a:solidFill>
                <a:latin typeface="Avenir"/>
              </a:rPr>
              <a:t>sont</a:t>
            </a:r>
            <a:r>
              <a:rPr lang="en-US" sz="707" spc="-3" dirty="0">
                <a:solidFill>
                  <a:srgbClr val="231F20"/>
                </a:solidFill>
                <a:latin typeface="Avenir"/>
              </a:rPr>
              <a:t> </a:t>
            </a:r>
            <a:r>
              <a:rPr lang="en-US" sz="707" spc="-3" dirty="0" err="1">
                <a:solidFill>
                  <a:srgbClr val="231F20"/>
                </a:solidFill>
                <a:latin typeface="Avenir"/>
              </a:rPr>
              <a:t>commis</a:t>
            </a:r>
            <a:r>
              <a:rPr lang="en-US" sz="707" spc="-3" dirty="0">
                <a:solidFill>
                  <a:srgbClr val="231F20"/>
                </a:solidFill>
                <a:latin typeface="Avenir"/>
              </a:rPr>
              <a:t> à </a:t>
            </a:r>
            <a:r>
              <a:rPr lang="en-US" sz="707" spc="-3" dirty="0" err="1">
                <a:solidFill>
                  <a:srgbClr val="231F20"/>
                </a:solidFill>
                <a:latin typeface="Avenir"/>
              </a:rPr>
              <a:t>l’encontre</a:t>
            </a:r>
            <a:r>
              <a:rPr lang="en-US" sz="707" spc="-3" dirty="0">
                <a:solidFill>
                  <a:srgbClr val="231F20"/>
                </a:solidFill>
                <a:latin typeface="Avenir"/>
              </a:rPr>
              <a:t> </a:t>
            </a:r>
            <a:r>
              <a:rPr lang="en-US" sz="707" spc="-3" dirty="0" err="1">
                <a:solidFill>
                  <a:srgbClr val="231F20"/>
                </a:solidFill>
                <a:latin typeface="Avenir"/>
              </a:rPr>
              <a:t>d’une</a:t>
            </a:r>
            <a:r>
              <a:rPr lang="en-US" sz="707" spc="-3" dirty="0">
                <a:solidFill>
                  <a:srgbClr val="231F20"/>
                </a:solidFill>
                <a:latin typeface="Avenir"/>
              </a:rPr>
              <a:t> </a:t>
            </a:r>
            <a:r>
              <a:rPr lang="en-US" sz="707" spc="-3" dirty="0" err="1">
                <a:solidFill>
                  <a:srgbClr val="231F20"/>
                </a:solidFill>
                <a:latin typeface="Avenir"/>
              </a:rPr>
              <a:t>ou</a:t>
            </a:r>
            <a:r>
              <a:rPr lang="en-US" sz="707" spc="-3" dirty="0">
                <a:solidFill>
                  <a:srgbClr val="231F20"/>
                </a:solidFill>
                <a:latin typeface="Avenir"/>
              </a:rPr>
              <a:t> </a:t>
            </a:r>
            <a:r>
              <a:rPr lang="en-US" sz="707" spc="-3" dirty="0" err="1">
                <a:solidFill>
                  <a:srgbClr val="231F20"/>
                </a:solidFill>
                <a:latin typeface="Avenir"/>
              </a:rPr>
              <a:t>plusieurs</a:t>
            </a:r>
            <a:r>
              <a:rPr lang="en-US" sz="707" spc="-3" dirty="0">
                <a:solidFill>
                  <a:srgbClr val="231F20"/>
                </a:solidFill>
                <a:latin typeface="Avenir"/>
              </a:rPr>
              <a:t> </a:t>
            </a:r>
            <a:r>
              <a:rPr lang="en-US" sz="707" spc="-3" dirty="0" err="1">
                <a:solidFill>
                  <a:srgbClr val="231F20"/>
                </a:solidFill>
                <a:latin typeface="Avenir"/>
              </a:rPr>
              <a:t>personnes</a:t>
            </a:r>
            <a:r>
              <a:rPr lang="en-US" sz="707" spc="-3" dirty="0">
                <a:solidFill>
                  <a:srgbClr val="231F20"/>
                </a:solidFill>
                <a:latin typeface="Avenir"/>
              </a:rPr>
              <a:t> </a:t>
            </a:r>
            <a:r>
              <a:rPr lang="en-US" sz="707" spc="-3" dirty="0" err="1">
                <a:solidFill>
                  <a:srgbClr val="231F20"/>
                </a:solidFill>
                <a:latin typeface="Avenir"/>
              </a:rPr>
              <a:t>ayant</a:t>
            </a:r>
            <a:r>
              <a:rPr lang="en-US" sz="707" spc="-3" dirty="0">
                <a:solidFill>
                  <a:srgbClr val="231F20"/>
                </a:solidFill>
                <a:latin typeface="Avenir"/>
              </a:rPr>
              <a:t> </a:t>
            </a:r>
            <a:r>
              <a:rPr lang="en-US" sz="707" spc="-3" dirty="0" err="1">
                <a:solidFill>
                  <a:srgbClr val="231F20"/>
                </a:solidFill>
                <a:latin typeface="Avenir"/>
              </a:rPr>
              <a:t>sollicité</a:t>
            </a:r>
            <a:r>
              <a:rPr lang="en-US" sz="707" spc="-3" dirty="0">
                <a:solidFill>
                  <a:srgbClr val="231F20"/>
                </a:solidFill>
                <a:latin typeface="Avenir"/>
              </a:rPr>
              <a:t> </a:t>
            </a:r>
            <a:r>
              <a:rPr lang="en-US" sz="707" spc="-3" dirty="0" err="1">
                <a:solidFill>
                  <a:srgbClr val="231F20"/>
                </a:solidFill>
                <a:latin typeface="Avenir"/>
              </a:rPr>
              <a:t>l’un</a:t>
            </a:r>
            <a:r>
              <a:rPr lang="en-US" sz="707" spc="-3" dirty="0">
                <a:solidFill>
                  <a:srgbClr val="231F20"/>
                </a:solidFill>
                <a:latin typeface="Avenir"/>
              </a:rPr>
              <a:t> des </a:t>
            </a:r>
            <a:r>
              <a:rPr lang="en-US" sz="707" spc="-3" dirty="0" err="1">
                <a:solidFill>
                  <a:srgbClr val="231F20"/>
                </a:solidFill>
                <a:latin typeface="Avenir"/>
              </a:rPr>
              <a:t>biens</a:t>
            </a:r>
            <a:r>
              <a:rPr lang="en-US" sz="707" spc="-3" dirty="0">
                <a:solidFill>
                  <a:srgbClr val="231F20"/>
                </a:solidFill>
                <a:latin typeface="Avenir"/>
              </a:rPr>
              <a:t>, </a:t>
            </a:r>
            <a:r>
              <a:rPr lang="en-US" sz="707" spc="-3" dirty="0" err="1">
                <a:solidFill>
                  <a:srgbClr val="231F20"/>
                </a:solidFill>
                <a:latin typeface="Avenir"/>
              </a:rPr>
              <a:t>actes</a:t>
            </a:r>
            <a:r>
              <a:rPr lang="en-US" sz="707" spc="-3" dirty="0">
                <a:solidFill>
                  <a:srgbClr val="231F20"/>
                </a:solidFill>
                <a:latin typeface="Avenir"/>
              </a:rPr>
              <a:t>, services </a:t>
            </a:r>
            <a:r>
              <a:rPr lang="en-US" sz="707" spc="-3" dirty="0" err="1">
                <a:solidFill>
                  <a:srgbClr val="231F20"/>
                </a:solidFill>
                <a:latin typeface="Avenir"/>
              </a:rPr>
              <a:t>ou</a:t>
            </a:r>
            <a:r>
              <a:rPr lang="en-US" sz="707" spc="-3" dirty="0">
                <a:solidFill>
                  <a:srgbClr val="231F20"/>
                </a:solidFill>
                <a:latin typeface="Avenir"/>
              </a:rPr>
              <a:t> </a:t>
            </a:r>
            <a:r>
              <a:rPr lang="en-US" sz="707" spc="-3" dirty="0" err="1">
                <a:solidFill>
                  <a:srgbClr val="231F20"/>
                </a:solidFill>
                <a:latin typeface="Avenir"/>
              </a:rPr>
              <a:t>contrats</a:t>
            </a:r>
            <a:r>
              <a:rPr lang="en-US" sz="707" spc="-3" dirty="0">
                <a:solidFill>
                  <a:srgbClr val="231F20"/>
                </a:solidFill>
                <a:latin typeface="Avenir"/>
              </a:rPr>
              <a:t> </a:t>
            </a:r>
            <a:r>
              <a:rPr lang="en-US" sz="707" spc="-3" dirty="0" err="1">
                <a:solidFill>
                  <a:srgbClr val="231F20"/>
                </a:solidFill>
                <a:latin typeface="Avenir"/>
              </a:rPr>
              <a:t>mentionnés</a:t>
            </a:r>
            <a:r>
              <a:rPr lang="en-US" sz="707" spc="-3" dirty="0">
                <a:solidFill>
                  <a:srgbClr val="231F20"/>
                </a:solidFill>
                <a:latin typeface="Avenir"/>
              </a:rPr>
              <a:t> à </a:t>
            </a:r>
            <a:r>
              <a:rPr lang="en-US" sz="707" spc="-3" dirty="0" err="1">
                <a:solidFill>
                  <a:srgbClr val="231F20"/>
                </a:solidFill>
                <a:latin typeface="Avenir"/>
              </a:rPr>
              <a:t>l’article</a:t>
            </a:r>
            <a:r>
              <a:rPr lang="en-US" sz="707" spc="-3" dirty="0">
                <a:solidFill>
                  <a:srgbClr val="231F20"/>
                </a:solidFill>
                <a:latin typeface="Avenir"/>
              </a:rPr>
              <a:t> 225-2 dans le but de </a:t>
            </a:r>
            <a:r>
              <a:rPr lang="en-US" sz="707" spc="-3" dirty="0" err="1">
                <a:solidFill>
                  <a:srgbClr val="231F20"/>
                </a:solidFill>
                <a:latin typeface="Avenir"/>
              </a:rPr>
              <a:t>démontrer</a:t>
            </a:r>
            <a:r>
              <a:rPr lang="en-US" sz="707" spc="-3" dirty="0">
                <a:solidFill>
                  <a:srgbClr val="231F20"/>
                </a:solidFill>
                <a:latin typeface="Avenir"/>
              </a:rPr>
              <a:t> </a:t>
            </a:r>
            <a:r>
              <a:rPr lang="en-US" sz="707" spc="-3" dirty="0" err="1">
                <a:solidFill>
                  <a:srgbClr val="231F20"/>
                </a:solidFill>
                <a:latin typeface="Avenir"/>
              </a:rPr>
              <a:t>l’existence</a:t>
            </a:r>
            <a:r>
              <a:rPr lang="en-US" sz="707" spc="-3" dirty="0">
                <a:solidFill>
                  <a:srgbClr val="231F20"/>
                </a:solidFill>
                <a:latin typeface="Avenir"/>
              </a:rPr>
              <a:t> du </a:t>
            </a:r>
            <a:r>
              <a:rPr lang="en-US" sz="707" spc="-3" dirty="0" err="1">
                <a:solidFill>
                  <a:srgbClr val="231F20"/>
                </a:solidFill>
                <a:latin typeface="Avenir"/>
              </a:rPr>
              <a:t>comportement</a:t>
            </a:r>
            <a:r>
              <a:rPr lang="en-US" sz="707" spc="-3" dirty="0">
                <a:solidFill>
                  <a:srgbClr val="231F20"/>
                </a:solidFill>
                <a:latin typeface="Avenir"/>
              </a:rPr>
              <a:t> </a:t>
            </a:r>
            <a:r>
              <a:rPr lang="en-US" sz="707" spc="-3" dirty="0" err="1">
                <a:solidFill>
                  <a:srgbClr val="231F20"/>
                </a:solidFill>
                <a:latin typeface="Avenir"/>
              </a:rPr>
              <a:t>discriminatoire</a:t>
            </a:r>
            <a:r>
              <a:rPr lang="en-US" sz="707" spc="-3" dirty="0">
                <a:solidFill>
                  <a:srgbClr val="231F20"/>
                </a:solidFill>
                <a:latin typeface="Avenir"/>
              </a:rPr>
              <a:t>, </a:t>
            </a:r>
            <a:r>
              <a:rPr lang="en-US" sz="707" spc="-3" dirty="0" err="1">
                <a:solidFill>
                  <a:srgbClr val="231F20"/>
                </a:solidFill>
                <a:latin typeface="Avenir"/>
              </a:rPr>
              <a:t>dès</a:t>
            </a:r>
            <a:r>
              <a:rPr lang="en-US" sz="707" spc="-3" dirty="0">
                <a:solidFill>
                  <a:srgbClr val="231F20"/>
                </a:solidFill>
                <a:latin typeface="Avenir"/>
              </a:rPr>
              <a:t> </a:t>
            </a:r>
            <a:r>
              <a:rPr lang="en-US" sz="707" spc="-3" dirty="0" err="1">
                <a:solidFill>
                  <a:srgbClr val="231F20"/>
                </a:solidFill>
                <a:latin typeface="Avenir"/>
              </a:rPr>
              <a:t>lors</a:t>
            </a:r>
            <a:r>
              <a:rPr lang="en-US" sz="707" spc="-3" dirty="0">
                <a:solidFill>
                  <a:srgbClr val="231F20"/>
                </a:solidFill>
                <a:latin typeface="Avenir"/>
              </a:rPr>
              <a:t> que la </a:t>
            </a:r>
            <a:r>
              <a:rPr lang="en-US" sz="707" spc="-3" dirty="0" err="1">
                <a:solidFill>
                  <a:srgbClr val="231F20"/>
                </a:solidFill>
                <a:latin typeface="Avenir"/>
              </a:rPr>
              <a:t>preuve</a:t>
            </a:r>
            <a:r>
              <a:rPr lang="en-US" sz="707" spc="-3" dirty="0">
                <a:solidFill>
                  <a:srgbClr val="231F20"/>
                </a:solidFill>
                <a:latin typeface="Avenir"/>
              </a:rPr>
              <a:t> de </a:t>
            </a:r>
            <a:r>
              <a:rPr lang="en-US" sz="707" spc="-3" dirty="0" err="1">
                <a:solidFill>
                  <a:srgbClr val="231F20"/>
                </a:solidFill>
                <a:latin typeface="Avenir"/>
              </a:rPr>
              <a:t>ce</a:t>
            </a:r>
            <a:r>
              <a:rPr lang="en-US" sz="707" spc="-3" dirty="0">
                <a:solidFill>
                  <a:srgbClr val="231F20"/>
                </a:solidFill>
                <a:latin typeface="Avenir"/>
              </a:rPr>
              <a:t> </a:t>
            </a:r>
            <a:r>
              <a:rPr lang="en-US" sz="707" spc="-3" dirty="0" err="1">
                <a:solidFill>
                  <a:srgbClr val="231F20"/>
                </a:solidFill>
                <a:latin typeface="Avenir"/>
              </a:rPr>
              <a:t>comportement</a:t>
            </a:r>
            <a:r>
              <a:rPr lang="en-US" sz="707" spc="-3" dirty="0">
                <a:solidFill>
                  <a:srgbClr val="231F20"/>
                </a:solidFill>
                <a:latin typeface="Avenir"/>
              </a:rPr>
              <a:t> </a:t>
            </a:r>
            <a:r>
              <a:rPr lang="en-US" sz="707" spc="-3" dirty="0" err="1">
                <a:solidFill>
                  <a:srgbClr val="231F20"/>
                </a:solidFill>
                <a:latin typeface="Avenir"/>
              </a:rPr>
              <a:t>est</a:t>
            </a:r>
            <a:r>
              <a:rPr lang="en-US" sz="707" spc="-3" dirty="0">
                <a:solidFill>
                  <a:srgbClr val="231F20"/>
                </a:solidFill>
                <a:latin typeface="Avenir"/>
              </a:rPr>
              <a:t> </a:t>
            </a:r>
            <a:r>
              <a:rPr lang="en-US" sz="707" spc="-3" dirty="0" err="1">
                <a:solidFill>
                  <a:srgbClr val="231F20"/>
                </a:solidFill>
                <a:latin typeface="Avenir"/>
              </a:rPr>
              <a:t>établie</a:t>
            </a:r>
            <a:r>
              <a:rPr lang="en-US" sz="707" spc="-3" dirty="0">
                <a:solidFill>
                  <a:srgbClr val="231F20"/>
                </a:solidFill>
                <a:latin typeface="Avenir"/>
              </a:rPr>
              <a:t>.</a:t>
            </a:r>
            <a:r>
              <a:rPr lang="en-US" sz="707" spc="-3" dirty="0">
                <a:solidFill>
                  <a:srgbClr val="000000"/>
                </a:solidFill>
                <a:latin typeface="Avenir"/>
              </a:rPr>
              <a:t> </a:t>
            </a:r>
          </a:p>
          <a:p>
            <a:pPr algn="just">
              <a:lnSpc>
                <a:spcPts val="830"/>
              </a:lnSpc>
            </a:pPr>
            <a:r>
              <a:rPr lang="en-US" sz="707" spc="-3" dirty="0">
                <a:solidFill>
                  <a:srgbClr val="231F20"/>
                </a:solidFill>
                <a:latin typeface="Avenir Bold"/>
              </a:rPr>
              <a:t>Article 225-4 du Code </a:t>
            </a:r>
            <a:r>
              <a:rPr lang="en-US" sz="707" spc="-3" dirty="0" err="1">
                <a:solidFill>
                  <a:srgbClr val="231F20"/>
                </a:solidFill>
                <a:latin typeface="Avenir Bold"/>
              </a:rPr>
              <a:t>Pénal</a:t>
            </a:r>
            <a:r>
              <a:rPr lang="en-US" sz="707" spc="-3" dirty="0">
                <a:solidFill>
                  <a:srgbClr val="231F20"/>
                </a:solidFill>
                <a:latin typeface="Avenir Bold"/>
              </a:rPr>
              <a:t> </a:t>
            </a:r>
          </a:p>
          <a:p>
            <a:pPr algn="just">
              <a:lnSpc>
                <a:spcPts val="830"/>
              </a:lnSpc>
            </a:pPr>
            <a:r>
              <a:rPr lang="en-US" sz="707" spc="-3" dirty="0" err="1">
                <a:solidFill>
                  <a:srgbClr val="231F20"/>
                </a:solidFill>
                <a:latin typeface="Avenir Italics"/>
                <a:ea typeface="Avenir Italics"/>
              </a:rPr>
              <a:t>Modifié</a:t>
            </a:r>
            <a:r>
              <a:rPr lang="en-US" sz="707" spc="-3" dirty="0">
                <a:solidFill>
                  <a:srgbClr val="231F20"/>
                </a:solidFill>
                <a:latin typeface="Avenir Italics"/>
                <a:ea typeface="Avenir Italics"/>
              </a:rPr>
              <a:t> par LOI n°2009-526 du 12 </a:t>
            </a:r>
            <a:r>
              <a:rPr lang="en-US" sz="707" spc="-3" dirty="0" err="1">
                <a:solidFill>
                  <a:srgbClr val="231F20"/>
                </a:solidFill>
                <a:latin typeface="Avenir Italics"/>
                <a:ea typeface="Avenir Italics"/>
              </a:rPr>
              <a:t>mai</a:t>
            </a:r>
            <a:r>
              <a:rPr lang="en-US" sz="707" spc="-3" dirty="0">
                <a:solidFill>
                  <a:srgbClr val="231F20"/>
                </a:solidFill>
                <a:latin typeface="Avenir Italics"/>
                <a:ea typeface="Avenir Italics"/>
              </a:rPr>
              <a:t> 2009 - art. 124 </a:t>
            </a:r>
          </a:p>
          <a:p>
            <a:pPr algn="just">
              <a:lnSpc>
                <a:spcPts val="830"/>
              </a:lnSpc>
            </a:pPr>
            <a:r>
              <a:rPr lang="en-US" sz="707" spc="-3" dirty="0">
                <a:solidFill>
                  <a:srgbClr val="231F20"/>
                </a:solidFill>
                <a:latin typeface="Avenir"/>
              </a:rPr>
              <a:t>Les </a:t>
            </a:r>
            <a:r>
              <a:rPr lang="en-US" sz="707" spc="-3" dirty="0" err="1">
                <a:solidFill>
                  <a:srgbClr val="231F20"/>
                </a:solidFill>
                <a:latin typeface="Avenir"/>
              </a:rPr>
              <a:t>personnes</a:t>
            </a:r>
            <a:r>
              <a:rPr lang="en-US" sz="707" spc="-3" dirty="0">
                <a:solidFill>
                  <a:srgbClr val="231F20"/>
                </a:solidFill>
                <a:latin typeface="Avenir"/>
              </a:rPr>
              <a:t> morales </a:t>
            </a:r>
            <a:r>
              <a:rPr lang="en-US" sz="707" spc="-3" dirty="0" err="1">
                <a:solidFill>
                  <a:srgbClr val="231F20"/>
                </a:solidFill>
                <a:latin typeface="Avenir"/>
              </a:rPr>
              <a:t>déclarées</a:t>
            </a:r>
            <a:r>
              <a:rPr lang="en-US" sz="707" spc="-3" dirty="0">
                <a:solidFill>
                  <a:srgbClr val="231F20"/>
                </a:solidFill>
                <a:latin typeface="Avenir"/>
              </a:rPr>
              <a:t> </a:t>
            </a:r>
            <a:r>
              <a:rPr lang="en-US" sz="707" spc="-3" dirty="0" err="1">
                <a:solidFill>
                  <a:srgbClr val="231F20"/>
                </a:solidFill>
                <a:latin typeface="Avenir"/>
              </a:rPr>
              <a:t>responsables</a:t>
            </a:r>
            <a:r>
              <a:rPr lang="en-US" sz="707" spc="-3" dirty="0">
                <a:solidFill>
                  <a:srgbClr val="231F20"/>
                </a:solidFill>
                <a:latin typeface="Avenir"/>
              </a:rPr>
              <a:t> </a:t>
            </a:r>
            <a:r>
              <a:rPr lang="en-US" sz="707" spc="-3" dirty="0" err="1">
                <a:solidFill>
                  <a:srgbClr val="231F20"/>
                </a:solidFill>
                <a:latin typeface="Avenir"/>
              </a:rPr>
              <a:t>pénalement</a:t>
            </a:r>
            <a:r>
              <a:rPr lang="en-US" sz="707" spc="-3" dirty="0">
                <a:solidFill>
                  <a:srgbClr val="231F20"/>
                </a:solidFill>
                <a:latin typeface="Avenir"/>
              </a:rPr>
              <a:t>, dans les </a:t>
            </a:r>
          </a:p>
          <a:p>
            <a:pPr algn="just">
              <a:lnSpc>
                <a:spcPts val="830"/>
              </a:lnSpc>
            </a:pPr>
            <a:r>
              <a:rPr lang="en-US" sz="707" spc="-3" dirty="0">
                <a:solidFill>
                  <a:srgbClr val="231F20"/>
                </a:solidFill>
                <a:latin typeface="Avenir"/>
                <a:ea typeface="Avenir"/>
              </a:rPr>
              <a:t>conditions </a:t>
            </a:r>
            <a:r>
              <a:rPr lang="en-US" sz="707" spc="-3" dirty="0" err="1">
                <a:solidFill>
                  <a:srgbClr val="231F20"/>
                </a:solidFill>
                <a:latin typeface="Avenir"/>
                <a:ea typeface="Avenir"/>
              </a:rPr>
              <a:t>prévues</a:t>
            </a:r>
            <a:r>
              <a:rPr lang="en-US" sz="707" spc="-3" dirty="0">
                <a:solidFill>
                  <a:srgbClr val="231F20"/>
                </a:solidFill>
                <a:latin typeface="Avenir"/>
                <a:ea typeface="Avenir"/>
              </a:rPr>
              <a:t> par </a:t>
            </a:r>
            <a:r>
              <a:rPr lang="en-US" sz="707" spc="-3" dirty="0" err="1">
                <a:solidFill>
                  <a:srgbClr val="231F20"/>
                </a:solidFill>
                <a:latin typeface="Avenir"/>
                <a:ea typeface="Avenir"/>
              </a:rPr>
              <a:t>l’article</a:t>
            </a:r>
            <a:r>
              <a:rPr lang="en-US" sz="707" spc="-3" dirty="0">
                <a:solidFill>
                  <a:srgbClr val="231F20"/>
                </a:solidFill>
                <a:latin typeface="Avenir"/>
                <a:ea typeface="Avenir"/>
              </a:rPr>
              <a:t> 121-2, des infractions </a:t>
            </a:r>
            <a:r>
              <a:rPr lang="en-US" sz="707" spc="-3" dirty="0" err="1">
                <a:solidFill>
                  <a:srgbClr val="231F20"/>
                </a:solidFill>
                <a:latin typeface="Avenir"/>
                <a:ea typeface="Avenir"/>
              </a:rPr>
              <a:t>définies</a:t>
            </a:r>
            <a:r>
              <a:rPr lang="en-US" sz="707" spc="-3" dirty="0">
                <a:solidFill>
                  <a:srgbClr val="231F20"/>
                </a:solidFill>
                <a:latin typeface="Avenir"/>
                <a:ea typeface="Avenir"/>
              </a:rPr>
              <a:t> à </a:t>
            </a:r>
            <a:r>
              <a:rPr lang="en-US" sz="707" spc="-3" dirty="0" err="1">
                <a:solidFill>
                  <a:srgbClr val="231F20"/>
                </a:solidFill>
                <a:latin typeface="Avenir"/>
                <a:ea typeface="Avenir"/>
              </a:rPr>
              <a:t>l’article</a:t>
            </a:r>
            <a:r>
              <a:rPr lang="en-US" sz="707" spc="-3" dirty="0">
                <a:solidFill>
                  <a:srgbClr val="231F20"/>
                </a:solidFill>
                <a:latin typeface="Avenir"/>
                <a:ea typeface="Avenir"/>
              </a:rPr>
              <a:t> 225-2 </a:t>
            </a:r>
            <a:r>
              <a:rPr lang="en-US" sz="707" spc="-3" dirty="0" err="1">
                <a:solidFill>
                  <a:srgbClr val="231F20"/>
                </a:solidFill>
                <a:latin typeface="Avenir"/>
                <a:ea typeface="Avenir"/>
              </a:rPr>
              <a:t>encourent</a:t>
            </a:r>
            <a:r>
              <a:rPr lang="en-US" sz="707" spc="-3" dirty="0">
                <a:solidFill>
                  <a:srgbClr val="231F20"/>
                </a:solidFill>
                <a:latin typeface="Avenir"/>
                <a:ea typeface="Avenir"/>
              </a:rPr>
              <a:t>, </a:t>
            </a:r>
            <a:r>
              <a:rPr lang="en-US" sz="707" spc="-3" dirty="0" err="1">
                <a:solidFill>
                  <a:srgbClr val="231F20"/>
                </a:solidFill>
                <a:latin typeface="Avenir"/>
                <a:ea typeface="Avenir"/>
              </a:rPr>
              <a:t>outre</a:t>
            </a:r>
            <a:r>
              <a:rPr lang="en-US" sz="707" spc="-3" dirty="0">
                <a:solidFill>
                  <a:srgbClr val="231F20"/>
                </a:solidFill>
                <a:latin typeface="Avenir"/>
                <a:ea typeface="Avenir"/>
              </a:rPr>
              <a:t> </a:t>
            </a:r>
            <a:r>
              <a:rPr lang="en-US" sz="707" spc="-3" dirty="0" err="1">
                <a:solidFill>
                  <a:srgbClr val="231F20"/>
                </a:solidFill>
                <a:latin typeface="Avenir"/>
                <a:ea typeface="Avenir"/>
              </a:rPr>
              <a:t>l’amende</a:t>
            </a:r>
            <a:r>
              <a:rPr lang="en-US" sz="707" spc="-3" dirty="0">
                <a:solidFill>
                  <a:srgbClr val="231F20"/>
                </a:solidFill>
                <a:latin typeface="Avenir"/>
                <a:ea typeface="Avenir"/>
              </a:rPr>
              <a:t> </a:t>
            </a:r>
            <a:r>
              <a:rPr lang="en-US" sz="707" spc="-3" dirty="0" err="1">
                <a:solidFill>
                  <a:srgbClr val="231F20"/>
                </a:solidFill>
                <a:latin typeface="Avenir"/>
                <a:ea typeface="Avenir"/>
              </a:rPr>
              <a:t>suivant</a:t>
            </a:r>
            <a:r>
              <a:rPr lang="en-US" sz="707" spc="-3" dirty="0">
                <a:solidFill>
                  <a:srgbClr val="231F20"/>
                </a:solidFill>
                <a:latin typeface="Avenir"/>
                <a:ea typeface="Avenir"/>
              </a:rPr>
              <a:t> les </a:t>
            </a:r>
            <a:r>
              <a:rPr lang="en-US" sz="707" spc="-3" dirty="0" err="1">
                <a:solidFill>
                  <a:srgbClr val="231F20"/>
                </a:solidFill>
                <a:latin typeface="Avenir"/>
                <a:ea typeface="Avenir"/>
              </a:rPr>
              <a:t>modalités</a:t>
            </a:r>
            <a:r>
              <a:rPr lang="en-US" sz="707" spc="-3" dirty="0">
                <a:solidFill>
                  <a:srgbClr val="231F20"/>
                </a:solidFill>
                <a:latin typeface="Avenir"/>
                <a:ea typeface="Avenir"/>
              </a:rPr>
              <a:t> </a:t>
            </a:r>
            <a:r>
              <a:rPr lang="en-US" sz="707" spc="-3" dirty="0" err="1">
                <a:solidFill>
                  <a:srgbClr val="231F20"/>
                </a:solidFill>
                <a:latin typeface="Avenir"/>
                <a:ea typeface="Avenir"/>
              </a:rPr>
              <a:t>prévues</a:t>
            </a:r>
            <a:r>
              <a:rPr lang="en-US" sz="707" spc="-3" dirty="0">
                <a:solidFill>
                  <a:srgbClr val="231F20"/>
                </a:solidFill>
                <a:latin typeface="Avenir"/>
                <a:ea typeface="Avenir"/>
              </a:rPr>
              <a:t> par </a:t>
            </a:r>
            <a:r>
              <a:rPr lang="en-US" sz="707" spc="-3" dirty="0" err="1">
                <a:solidFill>
                  <a:srgbClr val="231F20"/>
                </a:solidFill>
                <a:latin typeface="Avenir"/>
                <a:ea typeface="Avenir"/>
              </a:rPr>
              <a:t>l’article</a:t>
            </a:r>
            <a:r>
              <a:rPr lang="en-US" sz="707" spc="-3" dirty="0">
                <a:solidFill>
                  <a:srgbClr val="231F20"/>
                </a:solidFill>
                <a:latin typeface="Avenir"/>
                <a:ea typeface="Avenir"/>
              </a:rPr>
              <a:t> 131-38, les </a:t>
            </a:r>
            <a:r>
              <a:rPr lang="en-US" sz="707" spc="-3" dirty="0" err="1">
                <a:solidFill>
                  <a:srgbClr val="231F20"/>
                </a:solidFill>
                <a:latin typeface="Avenir"/>
                <a:ea typeface="Avenir"/>
              </a:rPr>
              <a:t>peines</a:t>
            </a:r>
            <a:r>
              <a:rPr lang="en-US" sz="707" spc="-3" dirty="0">
                <a:solidFill>
                  <a:srgbClr val="231F20"/>
                </a:solidFill>
                <a:latin typeface="Avenir"/>
                <a:ea typeface="Avenir"/>
              </a:rPr>
              <a:t> </a:t>
            </a:r>
            <a:r>
              <a:rPr lang="en-US" sz="707" spc="-3" dirty="0" err="1">
                <a:solidFill>
                  <a:srgbClr val="231F20"/>
                </a:solidFill>
                <a:latin typeface="Avenir"/>
                <a:ea typeface="Avenir"/>
              </a:rPr>
              <a:t>prévues</a:t>
            </a:r>
            <a:r>
              <a:rPr lang="en-US" sz="707" spc="-3" dirty="0">
                <a:solidFill>
                  <a:srgbClr val="231F20"/>
                </a:solidFill>
                <a:latin typeface="Avenir"/>
                <a:ea typeface="Avenir"/>
              </a:rPr>
              <a:t> par les 2° à 5°, 8° et 9° de </a:t>
            </a:r>
            <a:r>
              <a:rPr lang="en-US" sz="707" spc="-3" dirty="0" err="1">
                <a:solidFill>
                  <a:srgbClr val="231F20"/>
                </a:solidFill>
                <a:latin typeface="Avenir"/>
                <a:ea typeface="Avenir"/>
              </a:rPr>
              <a:t>l’article</a:t>
            </a:r>
            <a:r>
              <a:rPr lang="en-US" sz="707" spc="-3" dirty="0">
                <a:solidFill>
                  <a:srgbClr val="231F20"/>
                </a:solidFill>
                <a:latin typeface="Avenir"/>
                <a:ea typeface="Avenir"/>
              </a:rPr>
              <a:t> 131-39. </a:t>
            </a:r>
          </a:p>
          <a:p>
            <a:pPr algn="just">
              <a:lnSpc>
                <a:spcPts val="830"/>
              </a:lnSpc>
            </a:pPr>
            <a:r>
              <a:rPr lang="en-US" sz="707" spc="-3" dirty="0" err="1">
                <a:solidFill>
                  <a:srgbClr val="231F20"/>
                </a:solidFill>
                <a:latin typeface="Avenir"/>
                <a:ea typeface="Avenir"/>
              </a:rPr>
              <a:t>L’interdiction</a:t>
            </a:r>
            <a:r>
              <a:rPr lang="en-US" sz="707" spc="-3" dirty="0">
                <a:solidFill>
                  <a:srgbClr val="231F20"/>
                </a:solidFill>
                <a:latin typeface="Avenir"/>
                <a:ea typeface="Avenir"/>
              </a:rPr>
              <a:t> </a:t>
            </a:r>
            <a:r>
              <a:rPr lang="en-US" sz="707" spc="-3" dirty="0" err="1">
                <a:solidFill>
                  <a:srgbClr val="231F20"/>
                </a:solidFill>
                <a:latin typeface="Avenir"/>
                <a:ea typeface="Avenir"/>
              </a:rPr>
              <a:t>mentionnée</a:t>
            </a:r>
            <a:r>
              <a:rPr lang="en-US" sz="707" spc="-3" dirty="0">
                <a:solidFill>
                  <a:srgbClr val="231F20"/>
                </a:solidFill>
                <a:latin typeface="Avenir"/>
                <a:ea typeface="Avenir"/>
              </a:rPr>
              <a:t> au 2° de </a:t>
            </a:r>
            <a:r>
              <a:rPr lang="en-US" sz="707" spc="-3" dirty="0" err="1">
                <a:solidFill>
                  <a:srgbClr val="231F20"/>
                </a:solidFill>
                <a:latin typeface="Avenir"/>
                <a:ea typeface="Avenir"/>
              </a:rPr>
              <a:t>l’article</a:t>
            </a:r>
            <a:r>
              <a:rPr lang="en-US" sz="707" spc="-3" dirty="0">
                <a:solidFill>
                  <a:srgbClr val="231F20"/>
                </a:solidFill>
                <a:latin typeface="Avenir"/>
                <a:ea typeface="Avenir"/>
              </a:rPr>
              <a:t> 131-39 </a:t>
            </a:r>
            <a:r>
              <a:rPr lang="en-US" sz="707" spc="-3" dirty="0" err="1">
                <a:solidFill>
                  <a:srgbClr val="231F20"/>
                </a:solidFill>
                <a:latin typeface="Avenir"/>
                <a:ea typeface="Avenir"/>
              </a:rPr>
              <a:t>porte</a:t>
            </a:r>
            <a:r>
              <a:rPr lang="en-US" sz="707" spc="-3" dirty="0">
                <a:solidFill>
                  <a:srgbClr val="231F20"/>
                </a:solidFill>
                <a:latin typeface="Avenir"/>
                <a:ea typeface="Avenir"/>
              </a:rPr>
              <a:t> sur </a:t>
            </a:r>
            <a:r>
              <a:rPr lang="en-US" sz="707" spc="-3" dirty="0" err="1">
                <a:solidFill>
                  <a:srgbClr val="231F20"/>
                </a:solidFill>
                <a:latin typeface="Avenir"/>
                <a:ea typeface="Avenir"/>
              </a:rPr>
              <a:t>l’activité</a:t>
            </a:r>
            <a:r>
              <a:rPr lang="en-US" sz="707" spc="-3" dirty="0">
                <a:solidFill>
                  <a:srgbClr val="231F20"/>
                </a:solidFill>
                <a:latin typeface="Avenir"/>
                <a:ea typeface="Avenir"/>
              </a:rPr>
              <a:t> dans </a:t>
            </a:r>
            <a:r>
              <a:rPr lang="en-US" sz="707" spc="-3" dirty="0" err="1">
                <a:solidFill>
                  <a:srgbClr val="231F20"/>
                </a:solidFill>
                <a:latin typeface="Avenir"/>
                <a:ea typeface="Avenir"/>
              </a:rPr>
              <a:t>l’exercice</a:t>
            </a:r>
            <a:r>
              <a:rPr lang="en-US" sz="707" spc="-3" dirty="0">
                <a:solidFill>
                  <a:srgbClr val="231F20"/>
                </a:solidFill>
                <a:latin typeface="Avenir"/>
                <a:ea typeface="Avenir"/>
              </a:rPr>
              <a:t> </a:t>
            </a:r>
            <a:r>
              <a:rPr lang="en-US" sz="707" spc="-3" dirty="0" err="1">
                <a:solidFill>
                  <a:srgbClr val="231F20"/>
                </a:solidFill>
                <a:latin typeface="Avenir"/>
                <a:ea typeface="Avenir"/>
              </a:rPr>
              <a:t>ou</a:t>
            </a:r>
            <a:r>
              <a:rPr lang="en-US" sz="707" spc="-3" dirty="0">
                <a:solidFill>
                  <a:srgbClr val="231F20"/>
                </a:solidFill>
                <a:latin typeface="Avenir"/>
                <a:ea typeface="Avenir"/>
              </a:rPr>
              <a:t> à </a:t>
            </a:r>
            <a:r>
              <a:rPr lang="en-US" sz="707" spc="-3" dirty="0" err="1">
                <a:solidFill>
                  <a:srgbClr val="231F20"/>
                </a:solidFill>
                <a:latin typeface="Avenir"/>
                <a:ea typeface="Avenir"/>
              </a:rPr>
              <a:t>l’occasion</a:t>
            </a:r>
            <a:r>
              <a:rPr lang="en-US" sz="707" spc="-3" dirty="0">
                <a:solidFill>
                  <a:srgbClr val="231F20"/>
                </a:solidFill>
                <a:latin typeface="Avenir"/>
                <a:ea typeface="Avenir"/>
              </a:rPr>
              <a:t> de </a:t>
            </a:r>
            <a:r>
              <a:rPr lang="en-US" sz="707" spc="-3" dirty="0" err="1">
                <a:solidFill>
                  <a:srgbClr val="231F20"/>
                </a:solidFill>
                <a:latin typeface="Avenir"/>
                <a:ea typeface="Avenir"/>
              </a:rPr>
              <a:t>l’exercice</a:t>
            </a:r>
            <a:r>
              <a:rPr lang="en-US" sz="707" spc="-3" dirty="0">
                <a:solidFill>
                  <a:srgbClr val="231F20"/>
                </a:solidFill>
                <a:latin typeface="Avenir"/>
                <a:ea typeface="Avenir"/>
              </a:rPr>
              <a:t> de </a:t>
            </a:r>
            <a:r>
              <a:rPr lang="en-US" sz="707" spc="-3" dirty="0" err="1">
                <a:solidFill>
                  <a:srgbClr val="231F20"/>
                </a:solidFill>
                <a:latin typeface="Avenir"/>
                <a:ea typeface="Avenir"/>
              </a:rPr>
              <a:t>laquelle</a:t>
            </a:r>
            <a:r>
              <a:rPr lang="en-US" sz="707" spc="-3" dirty="0">
                <a:solidFill>
                  <a:srgbClr val="231F20"/>
                </a:solidFill>
                <a:latin typeface="Avenir"/>
                <a:ea typeface="Avenir"/>
              </a:rPr>
              <a:t> </a:t>
            </a:r>
            <a:r>
              <a:rPr lang="en-US" sz="707" spc="-3" dirty="0" err="1">
                <a:solidFill>
                  <a:srgbClr val="231F20"/>
                </a:solidFill>
                <a:latin typeface="Avenir"/>
                <a:ea typeface="Avenir"/>
              </a:rPr>
              <a:t>l’infraction</a:t>
            </a:r>
            <a:r>
              <a:rPr lang="en-US" sz="707" spc="-3" dirty="0">
                <a:solidFill>
                  <a:srgbClr val="231F20"/>
                </a:solidFill>
                <a:latin typeface="Avenir"/>
                <a:ea typeface="Avenir"/>
              </a:rPr>
              <a:t> a </a:t>
            </a:r>
            <a:r>
              <a:rPr lang="en-US" sz="707" spc="-3" dirty="0" err="1">
                <a:solidFill>
                  <a:srgbClr val="231F20"/>
                </a:solidFill>
                <a:latin typeface="Avenir"/>
                <a:ea typeface="Avenir"/>
              </a:rPr>
              <a:t>été</a:t>
            </a:r>
            <a:r>
              <a:rPr lang="en-US" sz="707" spc="-3" dirty="0">
                <a:solidFill>
                  <a:srgbClr val="231F20"/>
                </a:solidFill>
                <a:latin typeface="Avenir"/>
                <a:ea typeface="Avenir"/>
              </a:rPr>
              <a:t> </a:t>
            </a:r>
            <a:r>
              <a:rPr lang="en-US" sz="707" spc="-3" dirty="0" err="1">
                <a:solidFill>
                  <a:srgbClr val="231F20"/>
                </a:solidFill>
                <a:latin typeface="Avenir"/>
                <a:ea typeface="Avenir"/>
              </a:rPr>
              <a:t>commise</a:t>
            </a:r>
            <a:r>
              <a:rPr lang="en-US" sz="707" spc="-3" dirty="0">
                <a:solidFill>
                  <a:srgbClr val="231F20"/>
                </a:solidFill>
                <a:latin typeface="Avenir"/>
                <a:ea typeface="Avenir"/>
              </a:rPr>
              <a:t>. </a:t>
            </a:r>
          </a:p>
        </p:txBody>
      </p:sp>
      <p:sp>
        <p:nvSpPr>
          <p:cNvPr id="162" name="TextBox 162"/>
          <p:cNvSpPr txBox="1"/>
          <p:nvPr/>
        </p:nvSpPr>
        <p:spPr>
          <a:xfrm>
            <a:off x="4504767" y="5154167"/>
            <a:ext cx="2538808" cy="302903"/>
          </a:xfrm>
          <a:prstGeom prst="rect">
            <a:avLst/>
          </a:prstGeom>
        </p:spPr>
        <p:txBody>
          <a:bodyPr wrap="square" lIns="0" tIns="0" rIns="0" bIns="0" rtlCol="0" anchor="t">
            <a:spAutoFit/>
          </a:bodyPr>
          <a:lstStyle/>
          <a:p>
            <a:pPr algn="l"/>
            <a:r>
              <a:rPr lang="en-US" sz="984" spc="10" dirty="0">
                <a:solidFill>
                  <a:srgbClr val="536070"/>
                </a:solidFill>
                <a:latin typeface="Avenir Italics"/>
              </a:rPr>
              <a:t>PREVY – Prévention &amp; </a:t>
            </a:r>
            <a:r>
              <a:rPr lang="en-US" sz="984" spc="10" dirty="0" err="1">
                <a:solidFill>
                  <a:srgbClr val="536070"/>
                </a:solidFill>
                <a:latin typeface="Avenir Italics"/>
              </a:rPr>
              <a:t>Santé</a:t>
            </a:r>
            <a:r>
              <a:rPr lang="en-US" sz="984" spc="10" dirty="0">
                <a:solidFill>
                  <a:srgbClr val="536070"/>
                </a:solidFill>
                <a:latin typeface="Avenir Italics"/>
              </a:rPr>
              <a:t> au Travail </a:t>
            </a:r>
          </a:p>
          <a:p>
            <a:pPr algn="l"/>
            <a:r>
              <a:rPr lang="en-US" sz="984" spc="10" dirty="0">
                <a:solidFill>
                  <a:srgbClr val="536070"/>
                </a:solidFill>
                <a:latin typeface="Avenir Italics"/>
              </a:rPr>
              <a:t>Dr </a:t>
            </a:r>
            <a:r>
              <a:rPr lang="en-US" sz="984" spc="10" dirty="0" err="1">
                <a:solidFill>
                  <a:srgbClr val="536070"/>
                </a:solidFill>
                <a:latin typeface="Avenir Italics"/>
              </a:rPr>
              <a:t>Colart</a:t>
            </a:r>
            <a:endParaRPr lang="en-US" sz="984" spc="10" dirty="0">
              <a:solidFill>
                <a:srgbClr val="536070"/>
              </a:solidFill>
              <a:latin typeface="Avenir Italics"/>
            </a:endParaRPr>
          </a:p>
        </p:txBody>
      </p:sp>
      <p:sp>
        <p:nvSpPr>
          <p:cNvPr id="163" name="TextBox 163"/>
          <p:cNvSpPr txBox="1"/>
          <p:nvPr/>
        </p:nvSpPr>
        <p:spPr>
          <a:xfrm>
            <a:off x="4494427" y="5537630"/>
            <a:ext cx="2542387" cy="256480"/>
          </a:xfrm>
          <a:prstGeom prst="rect">
            <a:avLst/>
          </a:prstGeom>
        </p:spPr>
        <p:txBody>
          <a:bodyPr wrap="square" lIns="0" tIns="0" rIns="0" bIns="0" rtlCol="0" anchor="t">
            <a:spAutoFit/>
          </a:bodyPr>
          <a:lstStyle/>
          <a:p>
            <a:pPr algn="l">
              <a:lnSpc>
                <a:spcPts val="984"/>
              </a:lnSpc>
            </a:pPr>
            <a:r>
              <a:rPr lang="en-US" sz="984" spc="10" dirty="0">
                <a:solidFill>
                  <a:srgbClr val="536070"/>
                </a:solidFill>
                <a:latin typeface="Avenir Italics"/>
              </a:rPr>
              <a:t>215 rue Georges </a:t>
            </a:r>
            <a:r>
              <a:rPr lang="en-US" sz="984" spc="10" dirty="0" err="1">
                <a:solidFill>
                  <a:srgbClr val="536070"/>
                </a:solidFill>
                <a:latin typeface="Avenir Italics"/>
              </a:rPr>
              <a:t>Besse</a:t>
            </a:r>
            <a:r>
              <a:rPr lang="en-US" sz="984" spc="10" dirty="0">
                <a:solidFill>
                  <a:srgbClr val="536070"/>
                </a:solidFill>
                <a:latin typeface="Avenir Italics"/>
              </a:rPr>
              <a:t> </a:t>
            </a:r>
          </a:p>
          <a:p>
            <a:pPr algn="l">
              <a:lnSpc>
                <a:spcPts val="984"/>
              </a:lnSpc>
            </a:pPr>
            <a:r>
              <a:rPr lang="en-US" sz="984" spc="10" dirty="0">
                <a:solidFill>
                  <a:srgbClr val="536070"/>
                </a:solidFill>
                <a:latin typeface="Avenir Italics"/>
              </a:rPr>
              <a:t>30000 – Nîmes</a:t>
            </a:r>
          </a:p>
        </p:txBody>
      </p:sp>
      <p:sp>
        <p:nvSpPr>
          <p:cNvPr id="164" name="TextBox 164"/>
          <p:cNvSpPr txBox="1"/>
          <p:nvPr/>
        </p:nvSpPr>
        <p:spPr>
          <a:xfrm>
            <a:off x="4480184" y="5857148"/>
            <a:ext cx="1013547" cy="203902"/>
          </a:xfrm>
          <a:prstGeom prst="rect">
            <a:avLst/>
          </a:prstGeom>
        </p:spPr>
        <p:txBody>
          <a:bodyPr wrap="square" lIns="0" tIns="0" rIns="0" bIns="0" rtlCol="0" anchor="t">
            <a:spAutoFit/>
          </a:bodyPr>
          <a:lstStyle/>
          <a:p>
            <a:pPr algn="l">
              <a:lnSpc>
                <a:spcPts val="1781"/>
              </a:lnSpc>
            </a:pPr>
            <a:r>
              <a:rPr lang="en-US" sz="984" spc="10" dirty="0">
                <a:solidFill>
                  <a:srgbClr val="536070"/>
                </a:solidFill>
                <a:latin typeface="Avenir Italics"/>
              </a:rPr>
              <a:t>04 66 04 87 24</a:t>
            </a:r>
          </a:p>
        </p:txBody>
      </p:sp>
      <p:sp>
        <p:nvSpPr>
          <p:cNvPr id="165" name="TextBox 165"/>
          <p:cNvSpPr txBox="1"/>
          <p:nvPr/>
        </p:nvSpPr>
        <p:spPr>
          <a:xfrm>
            <a:off x="4493124" y="6087802"/>
            <a:ext cx="1773605" cy="203902"/>
          </a:xfrm>
          <a:prstGeom prst="rect">
            <a:avLst/>
          </a:prstGeom>
        </p:spPr>
        <p:txBody>
          <a:bodyPr wrap="square" lIns="0" tIns="0" rIns="0" bIns="0" rtlCol="0" anchor="t">
            <a:spAutoFit/>
          </a:bodyPr>
          <a:lstStyle/>
          <a:p>
            <a:pPr algn="l">
              <a:lnSpc>
                <a:spcPts val="1781"/>
              </a:lnSpc>
            </a:pPr>
            <a:r>
              <a:rPr lang="en-US" sz="984" spc="10" dirty="0">
                <a:solidFill>
                  <a:srgbClr val="536070"/>
                </a:solidFill>
                <a:latin typeface="Avenir Italics"/>
              </a:rPr>
              <a:t>8h00-12h00 / 13h00-17h00</a:t>
            </a:r>
          </a:p>
        </p:txBody>
      </p:sp>
      <p:sp>
        <p:nvSpPr>
          <p:cNvPr id="166" name="TextBox 166"/>
          <p:cNvSpPr txBox="1"/>
          <p:nvPr/>
        </p:nvSpPr>
        <p:spPr>
          <a:xfrm>
            <a:off x="1081369" y="6025739"/>
            <a:ext cx="2515022" cy="165430"/>
          </a:xfrm>
          <a:prstGeom prst="rect">
            <a:avLst/>
          </a:prstGeom>
        </p:spPr>
        <p:txBody>
          <a:bodyPr lIns="0" tIns="0" rIns="0" bIns="0" rtlCol="0" anchor="t">
            <a:spAutoFit/>
          </a:bodyPr>
          <a:lstStyle/>
          <a:p>
            <a:pPr algn="l">
              <a:lnSpc>
                <a:spcPts val="1378"/>
              </a:lnSpc>
            </a:pPr>
            <a:r>
              <a:rPr lang="en-US" sz="984" spc="0" dirty="0" err="1">
                <a:solidFill>
                  <a:srgbClr val="536070"/>
                </a:solidFill>
                <a:latin typeface="Avenir Italics"/>
              </a:rPr>
              <a:t>Remplir</a:t>
            </a:r>
            <a:r>
              <a:rPr lang="en-US" sz="984" spc="0" dirty="0">
                <a:solidFill>
                  <a:srgbClr val="536070"/>
                </a:solidFill>
                <a:latin typeface="Avenir Italics"/>
              </a:rPr>
              <a:t> </a:t>
            </a:r>
            <a:r>
              <a:rPr lang="en-US" sz="984" spc="0" dirty="0" err="1">
                <a:solidFill>
                  <a:srgbClr val="536070"/>
                </a:solidFill>
                <a:latin typeface="Avenir Italics"/>
              </a:rPr>
              <a:t>ici</a:t>
            </a:r>
            <a:r>
              <a:rPr lang="en-US" sz="984" spc="0" dirty="0">
                <a:solidFill>
                  <a:srgbClr val="536070"/>
                </a:solidFill>
                <a:latin typeface="Avenir Italics"/>
              </a:rPr>
              <a:t> </a:t>
            </a:r>
            <a:r>
              <a:rPr lang="en-US" sz="984" spc="0" dirty="0" err="1">
                <a:solidFill>
                  <a:srgbClr val="536070"/>
                </a:solidFill>
                <a:latin typeface="Avenir Italics"/>
              </a:rPr>
              <a:t>horaires</a:t>
            </a:r>
            <a:endParaRPr lang="en-US" sz="984" spc="0" dirty="0">
              <a:solidFill>
                <a:srgbClr val="536070"/>
              </a:solidFill>
              <a:latin typeface="Avenir Italics"/>
            </a:endParaRPr>
          </a:p>
        </p:txBody>
      </p:sp>
      <p:sp>
        <p:nvSpPr>
          <p:cNvPr id="167" name="TextBox 167"/>
          <p:cNvSpPr txBox="1"/>
          <p:nvPr/>
        </p:nvSpPr>
        <p:spPr>
          <a:xfrm>
            <a:off x="1127381" y="5781771"/>
            <a:ext cx="2515022" cy="165430"/>
          </a:xfrm>
          <a:prstGeom prst="rect">
            <a:avLst/>
          </a:prstGeom>
        </p:spPr>
        <p:txBody>
          <a:bodyPr lIns="0" tIns="0" rIns="0" bIns="0" rtlCol="0" anchor="t">
            <a:spAutoFit/>
          </a:bodyPr>
          <a:lstStyle/>
          <a:p>
            <a:pPr algn="l">
              <a:lnSpc>
                <a:spcPts val="1378"/>
              </a:lnSpc>
            </a:pPr>
            <a:r>
              <a:rPr lang="en-US" sz="984" dirty="0" err="1">
                <a:solidFill>
                  <a:srgbClr val="536070"/>
                </a:solidFill>
                <a:latin typeface="Avenir Italics"/>
              </a:rPr>
              <a:t>Remplir</a:t>
            </a:r>
            <a:r>
              <a:rPr lang="en-US" sz="984" dirty="0">
                <a:solidFill>
                  <a:srgbClr val="536070"/>
                </a:solidFill>
                <a:latin typeface="Avenir Italics"/>
              </a:rPr>
              <a:t> </a:t>
            </a:r>
            <a:r>
              <a:rPr lang="en-US" sz="984" dirty="0" err="1">
                <a:solidFill>
                  <a:srgbClr val="536070"/>
                </a:solidFill>
                <a:latin typeface="Avenir Italics"/>
              </a:rPr>
              <a:t>ici</a:t>
            </a:r>
            <a:r>
              <a:rPr lang="en-US" sz="984" dirty="0">
                <a:solidFill>
                  <a:srgbClr val="536070"/>
                </a:solidFill>
                <a:latin typeface="Avenir Italics"/>
              </a:rPr>
              <a:t> </a:t>
            </a:r>
            <a:r>
              <a:rPr lang="en-US" sz="984" dirty="0" err="1">
                <a:solidFill>
                  <a:srgbClr val="536070"/>
                </a:solidFill>
                <a:latin typeface="Avenir Italics"/>
              </a:rPr>
              <a:t>téléphone</a:t>
            </a:r>
            <a:endParaRPr lang="en-US" sz="984" spc="0" dirty="0">
              <a:solidFill>
                <a:srgbClr val="536070"/>
              </a:solidFill>
              <a:latin typeface="Avenir Italics"/>
            </a:endParaRPr>
          </a:p>
        </p:txBody>
      </p:sp>
      <p:sp>
        <p:nvSpPr>
          <p:cNvPr id="168" name="TextBox 168"/>
          <p:cNvSpPr txBox="1"/>
          <p:nvPr/>
        </p:nvSpPr>
        <p:spPr>
          <a:xfrm>
            <a:off x="944493" y="5417860"/>
            <a:ext cx="2715666" cy="128240"/>
          </a:xfrm>
          <a:prstGeom prst="rect">
            <a:avLst/>
          </a:prstGeom>
        </p:spPr>
        <p:txBody>
          <a:bodyPr wrap="square" lIns="0" tIns="0" rIns="0" bIns="0" rtlCol="0" anchor="t">
            <a:spAutoFit/>
          </a:bodyPr>
          <a:lstStyle/>
          <a:p>
            <a:pPr>
              <a:lnSpc>
                <a:spcPts val="984"/>
              </a:lnSpc>
            </a:pPr>
            <a:r>
              <a:rPr lang="en-US" sz="984" spc="10" dirty="0" err="1">
                <a:solidFill>
                  <a:srgbClr val="536070"/>
                </a:solidFill>
                <a:latin typeface="Avenir Italics"/>
              </a:rPr>
              <a:t>Remplir</a:t>
            </a:r>
            <a:r>
              <a:rPr lang="en-US" sz="984" spc="10" dirty="0">
                <a:solidFill>
                  <a:srgbClr val="536070"/>
                </a:solidFill>
                <a:latin typeface="Avenir Italics"/>
              </a:rPr>
              <a:t> </a:t>
            </a:r>
            <a:r>
              <a:rPr lang="en-US" sz="984" spc="10" dirty="0" err="1">
                <a:solidFill>
                  <a:srgbClr val="536070"/>
                </a:solidFill>
                <a:latin typeface="Avenir Italics"/>
              </a:rPr>
              <a:t>ici</a:t>
            </a:r>
            <a:r>
              <a:rPr lang="en-US" sz="984" spc="10" dirty="0">
                <a:solidFill>
                  <a:srgbClr val="536070"/>
                </a:solidFill>
                <a:latin typeface="Avenir Italics"/>
              </a:rPr>
              <a:t> </a:t>
            </a:r>
            <a:r>
              <a:rPr lang="en-US" sz="984" spc="10" dirty="0" err="1">
                <a:solidFill>
                  <a:srgbClr val="536070"/>
                </a:solidFill>
                <a:latin typeface="Avenir Italics"/>
              </a:rPr>
              <a:t>adresse</a:t>
            </a:r>
            <a:endParaRPr lang="en-US" sz="984" spc="10" dirty="0">
              <a:solidFill>
                <a:srgbClr val="536070"/>
              </a:solidFill>
              <a:latin typeface="Avenir Italics"/>
            </a:endParaRPr>
          </a:p>
        </p:txBody>
      </p:sp>
      <p:sp>
        <p:nvSpPr>
          <p:cNvPr id="169" name="TextBox 169"/>
          <p:cNvSpPr txBox="1"/>
          <p:nvPr/>
        </p:nvSpPr>
        <p:spPr>
          <a:xfrm>
            <a:off x="4901084" y="1965356"/>
            <a:ext cx="2062402" cy="194284"/>
          </a:xfrm>
          <a:prstGeom prst="rect">
            <a:avLst/>
          </a:prstGeom>
        </p:spPr>
        <p:txBody>
          <a:bodyPr wrap="square" lIns="0" tIns="0" rIns="0" bIns="0" rtlCol="0" anchor="t">
            <a:spAutoFit/>
          </a:bodyPr>
          <a:lstStyle/>
          <a:p>
            <a:pPr algn="l">
              <a:lnSpc>
                <a:spcPts val="1696"/>
              </a:lnSpc>
            </a:pPr>
            <a:r>
              <a:rPr lang="en-US" sz="984" dirty="0">
                <a:solidFill>
                  <a:srgbClr val="536070"/>
                </a:solidFill>
                <a:latin typeface="Avenir Italics"/>
              </a:rPr>
              <a:t>CHU </a:t>
            </a:r>
            <a:r>
              <a:rPr lang="en-US" sz="984" dirty="0" err="1">
                <a:solidFill>
                  <a:srgbClr val="536070"/>
                </a:solidFill>
                <a:latin typeface="Avenir Italics"/>
              </a:rPr>
              <a:t>Carémeau</a:t>
            </a:r>
            <a:r>
              <a:rPr lang="en-US" sz="984" dirty="0">
                <a:solidFill>
                  <a:srgbClr val="536070"/>
                </a:solidFill>
                <a:latin typeface="Avenir Italics"/>
              </a:rPr>
              <a:t> - </a:t>
            </a:r>
            <a:r>
              <a:rPr lang="fr-FR" sz="1000" b="0" i="0" u="none" strike="noStrike" dirty="0">
                <a:solidFill>
                  <a:srgbClr val="448AAC"/>
                </a:solidFill>
                <a:effectLst/>
                <a:highlight>
                  <a:srgbClr val="FFFFFF"/>
                </a:highlight>
                <a:latin typeface="Roboto" panose="02000000000000000000" pitchFamily="2" charset="0"/>
                <a:hlinkClick r:id="rId15"/>
              </a:rPr>
              <a:t>04 66 68 68 68</a:t>
            </a:r>
            <a:endParaRPr lang="en-US" sz="984" dirty="0">
              <a:solidFill>
                <a:srgbClr val="536070"/>
              </a:solidFill>
              <a:latin typeface="Avenir Italics"/>
            </a:endParaRPr>
          </a:p>
        </p:txBody>
      </p:sp>
      <p:sp>
        <p:nvSpPr>
          <p:cNvPr id="170" name="TextBox 170"/>
          <p:cNvSpPr txBox="1"/>
          <p:nvPr/>
        </p:nvSpPr>
        <p:spPr>
          <a:xfrm>
            <a:off x="5479002" y="2180058"/>
            <a:ext cx="1659529" cy="194284"/>
          </a:xfrm>
          <a:prstGeom prst="rect">
            <a:avLst/>
          </a:prstGeom>
        </p:spPr>
        <p:txBody>
          <a:bodyPr wrap="square" lIns="0" tIns="0" rIns="0" bIns="0" rtlCol="0" anchor="t">
            <a:spAutoFit/>
          </a:bodyPr>
          <a:lstStyle/>
          <a:p>
            <a:pPr algn="l">
              <a:lnSpc>
                <a:spcPts val="1696"/>
              </a:lnSpc>
            </a:pPr>
            <a:r>
              <a:rPr lang="en-US" sz="984" dirty="0" err="1">
                <a:solidFill>
                  <a:srgbClr val="536070"/>
                </a:solidFill>
                <a:latin typeface="Avenir Italics"/>
              </a:rPr>
              <a:t>Remplir</a:t>
            </a:r>
            <a:r>
              <a:rPr lang="en-US" sz="984" dirty="0">
                <a:solidFill>
                  <a:srgbClr val="536070"/>
                </a:solidFill>
                <a:latin typeface="Avenir Italics"/>
              </a:rPr>
              <a:t> </a:t>
            </a:r>
            <a:r>
              <a:rPr lang="en-US" sz="984" dirty="0" err="1">
                <a:solidFill>
                  <a:srgbClr val="536070"/>
                </a:solidFill>
                <a:latin typeface="Avenir Italics"/>
              </a:rPr>
              <a:t>ici</a:t>
            </a:r>
            <a:r>
              <a:rPr lang="en-US" sz="984" dirty="0">
                <a:solidFill>
                  <a:srgbClr val="536070"/>
                </a:solidFill>
                <a:latin typeface="Avenir Italics"/>
              </a:rPr>
              <a:t> nom et </a:t>
            </a:r>
            <a:r>
              <a:rPr lang="en-US" sz="984" dirty="0" err="1">
                <a:solidFill>
                  <a:srgbClr val="536070"/>
                </a:solidFill>
                <a:latin typeface="Avenir Italics"/>
              </a:rPr>
              <a:t>prénom</a:t>
            </a:r>
            <a:endParaRPr lang="en-US" sz="984" dirty="0">
              <a:solidFill>
                <a:srgbClr val="536070"/>
              </a:solidFill>
              <a:latin typeface="Avenir Italics"/>
            </a:endParaRPr>
          </a:p>
        </p:txBody>
      </p:sp>
      <p:sp>
        <p:nvSpPr>
          <p:cNvPr id="172" name="TextBox 128">
            <a:extLst>
              <a:ext uri="{FF2B5EF4-FFF2-40B4-BE49-F238E27FC236}">
                <a16:creationId xmlns:a16="http://schemas.microsoft.com/office/drawing/2014/main" id="{B9BAE159-B86F-8E02-6A7D-CA15CB854F3C}"/>
              </a:ext>
            </a:extLst>
          </p:cNvPr>
          <p:cNvSpPr txBox="1"/>
          <p:nvPr/>
        </p:nvSpPr>
        <p:spPr>
          <a:xfrm>
            <a:off x="2938298" y="9264711"/>
            <a:ext cx="1960388" cy="344966"/>
          </a:xfrm>
          <a:prstGeom prst="rect">
            <a:avLst/>
          </a:prstGeom>
        </p:spPr>
        <p:txBody>
          <a:bodyPr lIns="0" tIns="0" rIns="0" bIns="0" rtlCol="0" anchor="t">
            <a:spAutoFit/>
          </a:bodyPr>
          <a:lstStyle/>
          <a:p>
            <a:pPr algn="ctr">
              <a:lnSpc>
                <a:spcPts val="1378"/>
              </a:lnSpc>
            </a:pPr>
            <a:r>
              <a:rPr lang="en-US" sz="984" spc="7" dirty="0">
                <a:solidFill>
                  <a:srgbClr val="536070"/>
                </a:solidFill>
                <a:latin typeface="Avenir Bold"/>
              </a:rPr>
              <a:t>INSERER ICI PHOTO DU</a:t>
            </a:r>
            <a:br>
              <a:rPr lang="en-US" sz="984" spc="7" dirty="0">
                <a:solidFill>
                  <a:srgbClr val="536070"/>
                </a:solidFill>
                <a:latin typeface="Avenir Bold"/>
              </a:rPr>
            </a:br>
            <a:r>
              <a:rPr lang="en-US" sz="984" spc="7" dirty="0">
                <a:solidFill>
                  <a:srgbClr val="536070"/>
                </a:solidFill>
                <a:latin typeface="Avenir Bold"/>
              </a:rPr>
              <a:t>POINT DE RASSEMBLEMENT</a:t>
            </a:r>
            <a:endParaRPr lang="en-US" sz="984" spc="7" dirty="0">
              <a:solidFill>
                <a:srgbClr val="000000"/>
              </a:solidFill>
              <a:latin typeface="Avenir Bold"/>
            </a:endParaRPr>
          </a:p>
        </p:txBody>
      </p:sp>
      <p:pic>
        <p:nvPicPr>
          <p:cNvPr id="140" name="Image 139" descr="Une image contenant Graphique, Police, cercle, logo&#10;&#10;Description générée automatiquement">
            <a:extLst>
              <a:ext uri="{FF2B5EF4-FFF2-40B4-BE49-F238E27FC236}">
                <a16:creationId xmlns:a16="http://schemas.microsoft.com/office/drawing/2014/main" id="{A0319EC8-A3B5-4A80-639A-8F3D6E1A32A1}"/>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397697" y="124385"/>
            <a:ext cx="1295012" cy="889118"/>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2989</Words>
  <Application>Microsoft Office PowerPoint</Application>
  <PresentationFormat>Personnalisé</PresentationFormat>
  <Paragraphs>193</Paragraphs>
  <Slides>1</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vt:i4>
      </vt:variant>
    </vt:vector>
  </HeadingPairs>
  <TitlesOfParts>
    <vt:vector size="9" baseType="lpstr">
      <vt:lpstr>Avenir Bold</vt:lpstr>
      <vt:lpstr>Avenir</vt:lpstr>
      <vt:lpstr>Roboto</vt:lpstr>
      <vt:lpstr>Arial</vt:lpstr>
      <vt:lpstr>Avenir Italics</vt:lpstr>
      <vt:lpstr>Calibri</vt:lpstr>
      <vt:lpstr>Avenir Bold Italics</vt:lpstr>
      <vt:lpstr>Office Theme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Panneau affichage obligatoire</dc:title>
  <dc:creator>RANC Mathieu</dc:creator>
  <cp:lastModifiedBy>RANC Mathieu</cp:lastModifiedBy>
  <cp:revision>4</cp:revision>
  <dcterms:created xsi:type="dcterms:W3CDTF">2006-08-16T00:00:00Z</dcterms:created>
  <dcterms:modified xsi:type="dcterms:W3CDTF">2024-08-23T07:00:40Z</dcterms:modified>
  <dc:identifier>DAFpFNwLnsk</dc:identifier>
</cp:coreProperties>
</file>