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Lst>
  <p:sldSz cx="15125700" cy="10693400"/>
  <p:notesSz cx="6858000" cy="9144000"/>
  <p:embeddedFontLst>
    <p:embeddedFont>
      <p:font typeface="Avenir" panose="020B0604020202020204" charset="0"/>
      <p:regular r:id="rId3"/>
      <p:italic r:id="rId4"/>
    </p:embeddedFont>
    <p:embeddedFont>
      <p:font typeface="Avenir Bold" panose="020B0604020202020204" charset="0"/>
      <p:regular r:id="rId5"/>
    </p:embeddedFont>
    <p:embeddedFont>
      <p:font typeface="Avenir Bold Italics" panose="020B0604020202020204" charset="0"/>
      <p:regular r:id="rId6"/>
    </p:embeddedFont>
    <p:embeddedFont>
      <p:font typeface="Avenir Italics" panose="020B0604020202020204" charset="0"/>
      <p:regular r:id="rId7"/>
    </p:embeddedFont>
    <p:embeddedFont>
      <p:font typeface="Roboto" panose="02000000000000000000" pitchFamily="2" charset="0"/>
      <p:regular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p:scale>
          <a:sx n="89" d="100"/>
          <a:sy n="89" d="100"/>
        </p:scale>
        <p:origin x="57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6.fntdata"/><Relationship Id="rId3" Type="http://schemas.openxmlformats.org/officeDocument/2006/relationships/font" Target="fonts/font1.fntdata"/><Relationship Id="rId7" Type="http://schemas.openxmlformats.org/officeDocument/2006/relationships/font" Target="fonts/font5.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4.fntdata"/><Relationship Id="rId11" Type="http://schemas.openxmlformats.org/officeDocument/2006/relationships/theme" Target="theme/theme1.xml"/><Relationship Id="rId5" Type="http://schemas.openxmlformats.org/officeDocument/2006/relationships/font" Target="fonts/font3.fntdata"/><Relationship Id="rId10" Type="http://schemas.openxmlformats.org/officeDocument/2006/relationships/viewProps" Target="viewProps.xml"/><Relationship Id="rId4" Type="http://schemas.openxmlformats.org/officeDocument/2006/relationships/font" Target="fonts/font2.fntdata"/><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11.svg"/><Relationship Id="rId2" Type="http://schemas.openxmlformats.org/officeDocument/2006/relationships/image" Target="../media/image1.png"/><Relationship Id="rId16" Type="http://schemas.openxmlformats.org/officeDocument/2006/relationships/image" Target="../media/image13.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hyperlink" Target="tel:04%2066%2068%2068%2068" TargetMode="External"/><Relationship Id="rId10" Type="http://schemas.openxmlformats.org/officeDocument/2006/relationships/image" Target="../media/image9.sv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hyperlink" Target="http://www.legifrance.gouv.fr/conv_coll/id/KALITEXT000005650226/"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2371970" y="468463"/>
            <a:ext cx="4201868" cy="548175"/>
          </a:xfrm>
          <a:custGeom>
            <a:avLst/>
            <a:gdLst/>
            <a:ahLst/>
            <a:cxnLst/>
            <a:rect l="l" t="t" r="r" b="b"/>
            <a:pathLst>
              <a:path w="4201868" h="548175">
                <a:moveTo>
                  <a:pt x="0" y="0"/>
                </a:moveTo>
                <a:lnTo>
                  <a:pt x="4201868" y="0"/>
                </a:lnTo>
                <a:lnTo>
                  <a:pt x="4201868" y="548174"/>
                </a:lnTo>
                <a:lnTo>
                  <a:pt x="0" y="54817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fr-FR" noProof="0" dirty="0"/>
          </a:p>
        </p:txBody>
      </p:sp>
      <p:grpSp>
        <p:nvGrpSpPr>
          <p:cNvPr id="3" name="Group 3"/>
          <p:cNvGrpSpPr/>
          <p:nvPr/>
        </p:nvGrpSpPr>
        <p:grpSpPr>
          <a:xfrm>
            <a:off x="259956" y="4130304"/>
            <a:ext cx="7051179" cy="2693665"/>
            <a:chOff x="0" y="0"/>
            <a:chExt cx="1786768" cy="682574"/>
          </a:xfrm>
        </p:grpSpPr>
        <p:sp>
          <p:nvSpPr>
            <p:cNvPr id="4" name="Freeform 4"/>
            <p:cNvSpPr/>
            <p:nvPr/>
          </p:nvSpPr>
          <p:spPr>
            <a:xfrm>
              <a:off x="0" y="0"/>
              <a:ext cx="1786768" cy="682574"/>
            </a:xfrm>
            <a:custGeom>
              <a:avLst/>
              <a:gdLst/>
              <a:ahLst/>
              <a:cxnLst/>
              <a:rect l="l" t="t" r="r" b="b"/>
              <a:pathLst>
                <a:path w="1786768" h="682574">
                  <a:moveTo>
                    <a:pt x="0" y="0"/>
                  </a:moveTo>
                  <a:lnTo>
                    <a:pt x="1786768" y="0"/>
                  </a:lnTo>
                  <a:lnTo>
                    <a:pt x="1786768" y="682574"/>
                  </a:lnTo>
                  <a:lnTo>
                    <a:pt x="0" y="682574"/>
                  </a:lnTo>
                  <a:close/>
                </a:path>
              </a:pathLst>
            </a:custGeom>
            <a:solidFill>
              <a:srgbClr val="E6E7E8"/>
            </a:solidFill>
          </p:spPr>
          <p:txBody>
            <a:bodyPr/>
            <a:lstStyle/>
            <a:p>
              <a:endParaRPr lang="fr-FR" noProof="0" dirty="0"/>
            </a:p>
          </p:txBody>
        </p:sp>
        <p:sp>
          <p:nvSpPr>
            <p:cNvPr id="5" name="TextBox 5"/>
            <p:cNvSpPr txBox="1"/>
            <p:nvPr/>
          </p:nvSpPr>
          <p:spPr>
            <a:xfrm>
              <a:off x="0" y="-28575"/>
              <a:ext cx="1786768" cy="711149"/>
            </a:xfrm>
            <a:prstGeom prst="rect">
              <a:avLst/>
            </a:prstGeom>
          </p:spPr>
          <p:txBody>
            <a:bodyPr lIns="71845" tIns="71845" rIns="71845" bIns="71845" rtlCol="0" anchor="ctr"/>
            <a:lstStyle/>
            <a:p>
              <a:pPr algn="ctr">
                <a:lnSpc>
                  <a:spcPts val="2185"/>
                </a:lnSpc>
              </a:pPr>
              <a:endParaRPr lang="fr-FR" noProof="0" dirty="0"/>
            </a:p>
          </p:txBody>
        </p:sp>
      </p:grpSp>
      <p:grpSp>
        <p:nvGrpSpPr>
          <p:cNvPr id="6" name="Group 6"/>
          <p:cNvGrpSpPr/>
          <p:nvPr/>
        </p:nvGrpSpPr>
        <p:grpSpPr>
          <a:xfrm>
            <a:off x="259956" y="6877853"/>
            <a:ext cx="4876103" cy="3621743"/>
            <a:chOff x="0" y="0"/>
            <a:chExt cx="1235604" cy="917749"/>
          </a:xfrm>
        </p:grpSpPr>
        <p:sp>
          <p:nvSpPr>
            <p:cNvPr id="7" name="Freeform 7"/>
            <p:cNvSpPr/>
            <p:nvPr/>
          </p:nvSpPr>
          <p:spPr>
            <a:xfrm>
              <a:off x="0" y="0"/>
              <a:ext cx="1235604" cy="917749"/>
            </a:xfrm>
            <a:custGeom>
              <a:avLst/>
              <a:gdLst/>
              <a:ahLst/>
              <a:cxnLst/>
              <a:rect l="l" t="t" r="r" b="b"/>
              <a:pathLst>
                <a:path w="1235604" h="917749">
                  <a:moveTo>
                    <a:pt x="0" y="0"/>
                  </a:moveTo>
                  <a:lnTo>
                    <a:pt x="1235604" y="0"/>
                  </a:lnTo>
                  <a:lnTo>
                    <a:pt x="1235604" y="917749"/>
                  </a:lnTo>
                  <a:lnTo>
                    <a:pt x="0" y="917749"/>
                  </a:lnTo>
                  <a:close/>
                </a:path>
              </a:pathLst>
            </a:custGeom>
            <a:solidFill>
              <a:srgbClr val="E6E7E8"/>
            </a:solidFill>
          </p:spPr>
          <p:txBody>
            <a:bodyPr/>
            <a:lstStyle/>
            <a:p>
              <a:endParaRPr lang="fr-FR" noProof="0" dirty="0"/>
            </a:p>
          </p:txBody>
        </p:sp>
        <p:sp>
          <p:nvSpPr>
            <p:cNvPr id="8" name="TextBox 8"/>
            <p:cNvSpPr txBox="1"/>
            <p:nvPr/>
          </p:nvSpPr>
          <p:spPr>
            <a:xfrm>
              <a:off x="0" y="-28575"/>
              <a:ext cx="1235604" cy="946324"/>
            </a:xfrm>
            <a:prstGeom prst="rect">
              <a:avLst/>
            </a:prstGeom>
          </p:spPr>
          <p:txBody>
            <a:bodyPr lIns="71845" tIns="71845" rIns="71845" bIns="71845" rtlCol="0" anchor="ctr"/>
            <a:lstStyle/>
            <a:p>
              <a:pPr algn="ctr">
                <a:lnSpc>
                  <a:spcPts val="2185"/>
                </a:lnSpc>
              </a:pPr>
              <a:endParaRPr lang="fr-FR" noProof="0" dirty="0"/>
            </a:p>
          </p:txBody>
        </p:sp>
      </p:grpSp>
      <p:grpSp>
        <p:nvGrpSpPr>
          <p:cNvPr id="9" name="Group 9"/>
          <p:cNvGrpSpPr/>
          <p:nvPr/>
        </p:nvGrpSpPr>
        <p:grpSpPr>
          <a:xfrm>
            <a:off x="5182744" y="6877853"/>
            <a:ext cx="2128391" cy="3621743"/>
            <a:chOff x="0" y="0"/>
            <a:chExt cx="539334" cy="917749"/>
          </a:xfrm>
        </p:grpSpPr>
        <p:sp>
          <p:nvSpPr>
            <p:cNvPr id="10" name="Freeform 10"/>
            <p:cNvSpPr/>
            <p:nvPr/>
          </p:nvSpPr>
          <p:spPr>
            <a:xfrm>
              <a:off x="0" y="0"/>
              <a:ext cx="539334" cy="917749"/>
            </a:xfrm>
            <a:custGeom>
              <a:avLst/>
              <a:gdLst/>
              <a:ahLst/>
              <a:cxnLst/>
              <a:rect l="l" t="t" r="r" b="b"/>
              <a:pathLst>
                <a:path w="539334" h="917749">
                  <a:moveTo>
                    <a:pt x="0" y="0"/>
                  </a:moveTo>
                  <a:lnTo>
                    <a:pt x="539334" y="0"/>
                  </a:lnTo>
                  <a:lnTo>
                    <a:pt x="539334" y="917749"/>
                  </a:lnTo>
                  <a:lnTo>
                    <a:pt x="0" y="917749"/>
                  </a:lnTo>
                  <a:close/>
                </a:path>
              </a:pathLst>
            </a:custGeom>
            <a:solidFill>
              <a:srgbClr val="F8E5DC"/>
            </a:solidFill>
          </p:spPr>
          <p:txBody>
            <a:bodyPr/>
            <a:lstStyle/>
            <a:p>
              <a:endParaRPr lang="fr-FR" noProof="0" dirty="0"/>
            </a:p>
          </p:txBody>
        </p:sp>
        <p:sp>
          <p:nvSpPr>
            <p:cNvPr id="11" name="TextBox 11"/>
            <p:cNvSpPr txBox="1"/>
            <p:nvPr/>
          </p:nvSpPr>
          <p:spPr>
            <a:xfrm>
              <a:off x="0" y="-28575"/>
              <a:ext cx="539334" cy="946324"/>
            </a:xfrm>
            <a:prstGeom prst="rect">
              <a:avLst/>
            </a:prstGeom>
          </p:spPr>
          <p:txBody>
            <a:bodyPr lIns="71845" tIns="71845" rIns="71845" bIns="71845" rtlCol="0" anchor="ctr"/>
            <a:lstStyle/>
            <a:p>
              <a:pPr algn="ctr">
                <a:lnSpc>
                  <a:spcPts val="2185"/>
                </a:lnSpc>
              </a:pPr>
              <a:endParaRPr lang="fr-FR" noProof="0" dirty="0"/>
            </a:p>
          </p:txBody>
        </p:sp>
      </p:grpSp>
      <p:grpSp>
        <p:nvGrpSpPr>
          <p:cNvPr id="12" name="Group 12"/>
          <p:cNvGrpSpPr/>
          <p:nvPr/>
        </p:nvGrpSpPr>
        <p:grpSpPr>
          <a:xfrm>
            <a:off x="6350959" y="7436831"/>
            <a:ext cx="764266" cy="764266"/>
            <a:chOff x="0" y="0"/>
            <a:chExt cx="812800" cy="812800"/>
          </a:xfrm>
        </p:grpSpPr>
        <p:sp>
          <p:nvSpPr>
            <p:cNvPr id="13" name="Freeform 1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fr-FR" noProof="0" dirty="0"/>
            </a:p>
          </p:txBody>
        </p:sp>
        <p:sp>
          <p:nvSpPr>
            <p:cNvPr id="14" name="TextBox 14"/>
            <p:cNvSpPr txBox="1"/>
            <p:nvPr/>
          </p:nvSpPr>
          <p:spPr>
            <a:xfrm>
              <a:off x="76200" y="9525"/>
              <a:ext cx="660400" cy="727075"/>
            </a:xfrm>
            <a:prstGeom prst="rect">
              <a:avLst/>
            </a:prstGeom>
          </p:spPr>
          <p:txBody>
            <a:bodyPr lIns="71845" tIns="71845" rIns="71845" bIns="71845" rtlCol="0" anchor="ctr"/>
            <a:lstStyle/>
            <a:p>
              <a:pPr algn="ctr">
                <a:lnSpc>
                  <a:spcPts val="2185"/>
                </a:lnSpc>
              </a:pPr>
              <a:endParaRPr lang="fr-FR" noProof="0" dirty="0"/>
            </a:p>
          </p:txBody>
        </p:sp>
      </p:grpSp>
      <p:sp>
        <p:nvSpPr>
          <p:cNvPr id="15" name="Freeform 15"/>
          <p:cNvSpPr/>
          <p:nvPr/>
        </p:nvSpPr>
        <p:spPr>
          <a:xfrm>
            <a:off x="6621283" y="7528838"/>
            <a:ext cx="223618" cy="497524"/>
          </a:xfrm>
          <a:custGeom>
            <a:avLst/>
            <a:gdLst/>
            <a:ahLst/>
            <a:cxnLst/>
            <a:rect l="l" t="t" r="r" b="b"/>
            <a:pathLst>
              <a:path w="223618" h="497524">
                <a:moveTo>
                  <a:pt x="0" y="0"/>
                </a:moveTo>
                <a:lnTo>
                  <a:pt x="223618" y="0"/>
                </a:lnTo>
                <a:lnTo>
                  <a:pt x="223618" y="497523"/>
                </a:lnTo>
                <a:lnTo>
                  <a:pt x="0" y="497523"/>
                </a:lnTo>
                <a:lnTo>
                  <a:pt x="0" y="0"/>
                </a:lnTo>
                <a:close/>
              </a:path>
            </a:pathLst>
          </a:custGeom>
          <a:blipFill>
            <a:blip r:embed="rId4"/>
            <a:stretch>
              <a:fillRect/>
            </a:stretch>
          </a:blipFill>
        </p:spPr>
        <p:txBody>
          <a:bodyPr/>
          <a:lstStyle/>
          <a:p>
            <a:endParaRPr lang="fr-FR" noProof="0" dirty="0"/>
          </a:p>
        </p:txBody>
      </p:sp>
      <p:grpSp>
        <p:nvGrpSpPr>
          <p:cNvPr id="16" name="Group 16"/>
          <p:cNvGrpSpPr/>
          <p:nvPr/>
        </p:nvGrpSpPr>
        <p:grpSpPr>
          <a:xfrm>
            <a:off x="5451800" y="7413257"/>
            <a:ext cx="811414" cy="811414"/>
            <a:chOff x="0" y="0"/>
            <a:chExt cx="812800" cy="812800"/>
          </a:xfrm>
        </p:grpSpPr>
        <p:sp>
          <p:nvSpPr>
            <p:cNvPr id="17" name="Freeform 17"/>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txBody>
            <a:bodyPr/>
            <a:lstStyle/>
            <a:p>
              <a:endParaRPr lang="fr-FR" noProof="0" dirty="0"/>
            </a:p>
          </p:txBody>
        </p:sp>
        <p:sp>
          <p:nvSpPr>
            <p:cNvPr id="18" name="TextBox 18"/>
            <p:cNvSpPr txBox="1"/>
            <p:nvPr/>
          </p:nvSpPr>
          <p:spPr>
            <a:xfrm>
              <a:off x="76200" y="9525"/>
              <a:ext cx="660400" cy="727075"/>
            </a:xfrm>
            <a:prstGeom prst="rect">
              <a:avLst/>
            </a:prstGeom>
          </p:spPr>
          <p:txBody>
            <a:bodyPr lIns="71845" tIns="71845" rIns="71845" bIns="71845" rtlCol="0" anchor="ctr"/>
            <a:lstStyle/>
            <a:p>
              <a:pPr algn="ctr">
                <a:lnSpc>
                  <a:spcPts val="2185"/>
                </a:lnSpc>
              </a:pPr>
              <a:endParaRPr lang="fr-FR" noProof="0" dirty="0"/>
            </a:p>
          </p:txBody>
        </p:sp>
      </p:grpSp>
      <p:sp>
        <p:nvSpPr>
          <p:cNvPr id="19" name="Freeform 19"/>
          <p:cNvSpPr/>
          <p:nvPr/>
        </p:nvSpPr>
        <p:spPr>
          <a:xfrm>
            <a:off x="5625980" y="7576303"/>
            <a:ext cx="493940" cy="274808"/>
          </a:xfrm>
          <a:custGeom>
            <a:avLst/>
            <a:gdLst/>
            <a:ahLst/>
            <a:cxnLst/>
            <a:rect l="l" t="t" r="r" b="b"/>
            <a:pathLst>
              <a:path w="493940" h="274808">
                <a:moveTo>
                  <a:pt x="0" y="0"/>
                </a:moveTo>
                <a:lnTo>
                  <a:pt x="493940" y="0"/>
                </a:lnTo>
                <a:lnTo>
                  <a:pt x="493940" y="274808"/>
                </a:lnTo>
                <a:lnTo>
                  <a:pt x="0" y="274808"/>
                </a:lnTo>
                <a:lnTo>
                  <a:pt x="0" y="0"/>
                </a:lnTo>
                <a:close/>
              </a:path>
            </a:pathLst>
          </a:custGeom>
          <a:blipFill>
            <a:blip r:embed="rId5"/>
            <a:stretch>
              <a:fillRect/>
            </a:stretch>
          </a:blipFill>
        </p:spPr>
        <p:txBody>
          <a:bodyPr/>
          <a:lstStyle/>
          <a:p>
            <a:endParaRPr lang="fr-FR" noProof="0" dirty="0"/>
          </a:p>
        </p:txBody>
      </p:sp>
      <p:sp>
        <p:nvSpPr>
          <p:cNvPr id="20" name="Freeform 20"/>
          <p:cNvSpPr/>
          <p:nvPr/>
        </p:nvSpPr>
        <p:spPr>
          <a:xfrm>
            <a:off x="5431566" y="7407599"/>
            <a:ext cx="1699916" cy="826997"/>
          </a:xfrm>
          <a:custGeom>
            <a:avLst/>
            <a:gdLst/>
            <a:ahLst/>
            <a:cxnLst/>
            <a:rect l="l" t="t" r="r" b="b"/>
            <a:pathLst>
              <a:path w="1699916" h="826997">
                <a:moveTo>
                  <a:pt x="0" y="0"/>
                </a:moveTo>
                <a:lnTo>
                  <a:pt x="1699917" y="0"/>
                </a:lnTo>
                <a:lnTo>
                  <a:pt x="1699917" y="826997"/>
                </a:lnTo>
                <a:lnTo>
                  <a:pt x="0" y="826997"/>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fr-FR" noProof="0" dirty="0"/>
          </a:p>
        </p:txBody>
      </p:sp>
      <p:sp>
        <p:nvSpPr>
          <p:cNvPr id="21" name="Freeform 21"/>
          <p:cNvSpPr/>
          <p:nvPr/>
        </p:nvSpPr>
        <p:spPr>
          <a:xfrm>
            <a:off x="439547" y="7826755"/>
            <a:ext cx="670626" cy="130224"/>
          </a:xfrm>
          <a:custGeom>
            <a:avLst/>
            <a:gdLst/>
            <a:ahLst/>
            <a:cxnLst/>
            <a:rect l="l" t="t" r="r" b="b"/>
            <a:pathLst>
              <a:path w="670626" h="130224">
                <a:moveTo>
                  <a:pt x="0" y="0"/>
                </a:moveTo>
                <a:lnTo>
                  <a:pt x="670626" y="0"/>
                </a:lnTo>
                <a:lnTo>
                  <a:pt x="670626" y="130224"/>
                </a:lnTo>
                <a:lnTo>
                  <a:pt x="0" y="130224"/>
                </a:lnTo>
                <a:lnTo>
                  <a:pt x="0" y="0"/>
                </a:lnTo>
                <a:close/>
              </a:path>
            </a:pathLst>
          </a:custGeom>
          <a:blipFill>
            <a:blip r:embed="rId8"/>
            <a:stretch>
              <a:fillRect/>
            </a:stretch>
          </a:blipFill>
        </p:spPr>
        <p:txBody>
          <a:bodyPr/>
          <a:lstStyle/>
          <a:p>
            <a:endParaRPr lang="fr-FR" noProof="0" dirty="0"/>
          </a:p>
        </p:txBody>
      </p:sp>
      <p:grpSp>
        <p:nvGrpSpPr>
          <p:cNvPr id="22" name="Group 22"/>
          <p:cNvGrpSpPr/>
          <p:nvPr/>
        </p:nvGrpSpPr>
        <p:grpSpPr>
          <a:xfrm>
            <a:off x="268891" y="1168749"/>
            <a:ext cx="7042245" cy="1335381"/>
            <a:chOff x="0" y="0"/>
            <a:chExt cx="1784504" cy="338385"/>
          </a:xfrm>
        </p:grpSpPr>
        <p:sp>
          <p:nvSpPr>
            <p:cNvPr id="23" name="Freeform 23"/>
            <p:cNvSpPr/>
            <p:nvPr/>
          </p:nvSpPr>
          <p:spPr>
            <a:xfrm>
              <a:off x="0" y="0"/>
              <a:ext cx="1784504" cy="338385"/>
            </a:xfrm>
            <a:custGeom>
              <a:avLst/>
              <a:gdLst/>
              <a:ahLst/>
              <a:cxnLst/>
              <a:rect l="l" t="t" r="r" b="b"/>
              <a:pathLst>
                <a:path w="1784504" h="338385">
                  <a:moveTo>
                    <a:pt x="0" y="0"/>
                  </a:moveTo>
                  <a:lnTo>
                    <a:pt x="1784504" y="0"/>
                  </a:lnTo>
                  <a:lnTo>
                    <a:pt x="1784504" y="338385"/>
                  </a:lnTo>
                  <a:lnTo>
                    <a:pt x="0" y="338385"/>
                  </a:lnTo>
                  <a:close/>
                </a:path>
              </a:pathLst>
            </a:custGeom>
            <a:solidFill>
              <a:srgbClr val="E6E7E8"/>
            </a:solidFill>
          </p:spPr>
          <p:txBody>
            <a:bodyPr/>
            <a:lstStyle/>
            <a:p>
              <a:endParaRPr lang="fr-FR" noProof="0" dirty="0"/>
            </a:p>
          </p:txBody>
        </p:sp>
        <p:sp>
          <p:nvSpPr>
            <p:cNvPr id="24" name="TextBox 24"/>
            <p:cNvSpPr txBox="1"/>
            <p:nvPr/>
          </p:nvSpPr>
          <p:spPr>
            <a:xfrm>
              <a:off x="0" y="-28575"/>
              <a:ext cx="1784504" cy="366960"/>
            </a:xfrm>
            <a:prstGeom prst="rect">
              <a:avLst/>
            </a:prstGeom>
          </p:spPr>
          <p:txBody>
            <a:bodyPr lIns="71845" tIns="71845" rIns="71845" bIns="71845" rtlCol="0" anchor="ctr"/>
            <a:lstStyle/>
            <a:p>
              <a:pPr algn="ctr">
                <a:lnSpc>
                  <a:spcPts val="2185"/>
                </a:lnSpc>
              </a:pPr>
              <a:endParaRPr lang="fr-FR" noProof="0" dirty="0"/>
            </a:p>
          </p:txBody>
        </p:sp>
      </p:grpSp>
      <p:grpSp>
        <p:nvGrpSpPr>
          <p:cNvPr id="25" name="Group 25"/>
          <p:cNvGrpSpPr/>
          <p:nvPr/>
        </p:nvGrpSpPr>
        <p:grpSpPr>
          <a:xfrm>
            <a:off x="5451800" y="2198329"/>
            <a:ext cx="1721362" cy="196303"/>
            <a:chOff x="0" y="0"/>
            <a:chExt cx="436193" cy="49743"/>
          </a:xfrm>
        </p:grpSpPr>
        <p:sp>
          <p:nvSpPr>
            <p:cNvPr id="26" name="Freeform 26"/>
            <p:cNvSpPr/>
            <p:nvPr/>
          </p:nvSpPr>
          <p:spPr>
            <a:xfrm>
              <a:off x="0" y="0"/>
              <a:ext cx="436193" cy="49743"/>
            </a:xfrm>
            <a:custGeom>
              <a:avLst/>
              <a:gdLst/>
              <a:ahLst/>
              <a:cxnLst/>
              <a:rect l="l" t="t" r="r" b="b"/>
              <a:pathLst>
                <a:path w="436193" h="49743">
                  <a:moveTo>
                    <a:pt x="0" y="0"/>
                  </a:moveTo>
                  <a:lnTo>
                    <a:pt x="436193" y="0"/>
                  </a:lnTo>
                  <a:lnTo>
                    <a:pt x="436193" y="49743"/>
                  </a:lnTo>
                  <a:lnTo>
                    <a:pt x="0" y="49743"/>
                  </a:lnTo>
                  <a:close/>
                </a:path>
              </a:pathLst>
            </a:custGeom>
            <a:solidFill>
              <a:srgbClr val="FAFFFF"/>
            </a:solidFill>
          </p:spPr>
          <p:txBody>
            <a:bodyPr/>
            <a:lstStyle/>
            <a:p>
              <a:endParaRPr lang="fr-FR" noProof="0" dirty="0"/>
            </a:p>
          </p:txBody>
        </p:sp>
        <p:sp>
          <p:nvSpPr>
            <p:cNvPr id="27" name="TextBox 27"/>
            <p:cNvSpPr txBox="1"/>
            <p:nvPr/>
          </p:nvSpPr>
          <p:spPr>
            <a:xfrm>
              <a:off x="0" y="-66675"/>
              <a:ext cx="436193" cy="116418"/>
            </a:xfrm>
            <a:prstGeom prst="rect">
              <a:avLst/>
            </a:prstGeom>
          </p:spPr>
          <p:txBody>
            <a:bodyPr lIns="71845" tIns="71845" rIns="71845" bIns="71845" rtlCol="0" anchor="ctr"/>
            <a:lstStyle/>
            <a:p>
              <a:pPr algn="ctr">
                <a:lnSpc>
                  <a:spcPts val="2185"/>
                </a:lnSpc>
              </a:pPr>
              <a:endParaRPr lang="fr-FR" noProof="0" dirty="0"/>
            </a:p>
          </p:txBody>
        </p:sp>
      </p:grpSp>
      <p:grpSp>
        <p:nvGrpSpPr>
          <p:cNvPr id="29" name="Group 29"/>
          <p:cNvGrpSpPr/>
          <p:nvPr/>
        </p:nvGrpSpPr>
        <p:grpSpPr>
          <a:xfrm>
            <a:off x="2053975" y="130721"/>
            <a:ext cx="5257160" cy="1163823"/>
            <a:chOff x="0" y="0"/>
            <a:chExt cx="1332164" cy="294913"/>
          </a:xfrm>
        </p:grpSpPr>
        <p:sp>
          <p:nvSpPr>
            <p:cNvPr id="30" name="Freeform 30"/>
            <p:cNvSpPr/>
            <p:nvPr/>
          </p:nvSpPr>
          <p:spPr>
            <a:xfrm>
              <a:off x="0" y="0"/>
              <a:ext cx="1332164" cy="294913"/>
            </a:xfrm>
            <a:custGeom>
              <a:avLst/>
              <a:gdLst/>
              <a:ahLst/>
              <a:cxnLst/>
              <a:rect l="l" t="t" r="r" b="b"/>
              <a:pathLst>
                <a:path w="1332164" h="294913">
                  <a:moveTo>
                    <a:pt x="0" y="0"/>
                  </a:moveTo>
                  <a:lnTo>
                    <a:pt x="1332164" y="0"/>
                  </a:lnTo>
                  <a:lnTo>
                    <a:pt x="1332164" y="294913"/>
                  </a:lnTo>
                  <a:lnTo>
                    <a:pt x="0" y="294913"/>
                  </a:lnTo>
                  <a:close/>
                </a:path>
              </a:pathLst>
            </a:custGeom>
            <a:solidFill>
              <a:srgbClr val="E6E7E8"/>
            </a:solidFill>
          </p:spPr>
          <p:txBody>
            <a:bodyPr/>
            <a:lstStyle/>
            <a:p>
              <a:endParaRPr lang="fr-FR" noProof="0" dirty="0"/>
            </a:p>
          </p:txBody>
        </p:sp>
        <p:sp>
          <p:nvSpPr>
            <p:cNvPr id="31" name="TextBox 31"/>
            <p:cNvSpPr txBox="1"/>
            <p:nvPr/>
          </p:nvSpPr>
          <p:spPr>
            <a:xfrm>
              <a:off x="0" y="-28575"/>
              <a:ext cx="1332164" cy="323488"/>
            </a:xfrm>
            <a:prstGeom prst="rect">
              <a:avLst/>
            </a:prstGeom>
          </p:spPr>
          <p:txBody>
            <a:bodyPr lIns="71845" tIns="71845" rIns="71845" bIns="71845" rtlCol="0" anchor="ctr"/>
            <a:lstStyle/>
            <a:p>
              <a:pPr algn="ctr">
                <a:lnSpc>
                  <a:spcPts val="2185"/>
                </a:lnSpc>
              </a:pPr>
              <a:endParaRPr lang="fr-FR" noProof="0" dirty="0"/>
            </a:p>
          </p:txBody>
        </p:sp>
      </p:grpSp>
      <p:grpSp>
        <p:nvGrpSpPr>
          <p:cNvPr id="32" name="Group 32"/>
          <p:cNvGrpSpPr/>
          <p:nvPr/>
        </p:nvGrpSpPr>
        <p:grpSpPr>
          <a:xfrm>
            <a:off x="2481449" y="488455"/>
            <a:ext cx="4092389" cy="191258"/>
            <a:chOff x="0" y="0"/>
            <a:chExt cx="1037011" cy="48465"/>
          </a:xfrm>
        </p:grpSpPr>
        <p:sp>
          <p:nvSpPr>
            <p:cNvPr id="33" name="Freeform 33"/>
            <p:cNvSpPr/>
            <p:nvPr/>
          </p:nvSpPr>
          <p:spPr>
            <a:xfrm>
              <a:off x="0" y="0"/>
              <a:ext cx="1037011" cy="48465"/>
            </a:xfrm>
            <a:custGeom>
              <a:avLst/>
              <a:gdLst/>
              <a:ahLst/>
              <a:cxnLst/>
              <a:rect l="l" t="t" r="r" b="b"/>
              <a:pathLst>
                <a:path w="1037011" h="48465">
                  <a:moveTo>
                    <a:pt x="0" y="0"/>
                  </a:moveTo>
                  <a:lnTo>
                    <a:pt x="1037011" y="0"/>
                  </a:lnTo>
                  <a:lnTo>
                    <a:pt x="1037011" y="48465"/>
                  </a:lnTo>
                  <a:lnTo>
                    <a:pt x="0" y="48465"/>
                  </a:lnTo>
                  <a:close/>
                </a:path>
              </a:pathLst>
            </a:custGeom>
            <a:solidFill>
              <a:srgbClr val="FFFFFF"/>
            </a:solidFill>
          </p:spPr>
          <p:txBody>
            <a:bodyPr/>
            <a:lstStyle/>
            <a:p>
              <a:endParaRPr lang="fr-FR" noProof="0" dirty="0"/>
            </a:p>
          </p:txBody>
        </p:sp>
        <p:sp>
          <p:nvSpPr>
            <p:cNvPr id="34" name="TextBox 34"/>
            <p:cNvSpPr txBox="1"/>
            <p:nvPr/>
          </p:nvSpPr>
          <p:spPr>
            <a:xfrm>
              <a:off x="0" y="-66675"/>
              <a:ext cx="1037011" cy="115140"/>
            </a:xfrm>
            <a:prstGeom prst="rect">
              <a:avLst/>
            </a:prstGeom>
          </p:spPr>
          <p:txBody>
            <a:bodyPr lIns="71845" tIns="71845" rIns="71845" bIns="71845" rtlCol="0" anchor="ctr"/>
            <a:lstStyle/>
            <a:p>
              <a:pPr algn="ctr">
                <a:lnSpc>
                  <a:spcPts val="2185"/>
                </a:lnSpc>
              </a:pPr>
              <a:endParaRPr lang="fr-FR" noProof="0" dirty="0"/>
            </a:p>
          </p:txBody>
        </p:sp>
      </p:grpSp>
      <p:grpSp>
        <p:nvGrpSpPr>
          <p:cNvPr id="35" name="Group 35"/>
          <p:cNvGrpSpPr/>
          <p:nvPr/>
        </p:nvGrpSpPr>
        <p:grpSpPr>
          <a:xfrm>
            <a:off x="4057015" y="727914"/>
            <a:ext cx="2521662" cy="184406"/>
            <a:chOff x="0" y="0"/>
            <a:chExt cx="638989" cy="46728"/>
          </a:xfrm>
        </p:grpSpPr>
        <p:sp>
          <p:nvSpPr>
            <p:cNvPr id="36" name="Freeform 36"/>
            <p:cNvSpPr/>
            <p:nvPr/>
          </p:nvSpPr>
          <p:spPr>
            <a:xfrm>
              <a:off x="0" y="0"/>
              <a:ext cx="638989" cy="46728"/>
            </a:xfrm>
            <a:custGeom>
              <a:avLst/>
              <a:gdLst/>
              <a:ahLst/>
              <a:cxnLst/>
              <a:rect l="l" t="t" r="r" b="b"/>
              <a:pathLst>
                <a:path w="638989" h="46728">
                  <a:moveTo>
                    <a:pt x="0" y="0"/>
                  </a:moveTo>
                  <a:lnTo>
                    <a:pt x="638989" y="0"/>
                  </a:lnTo>
                  <a:lnTo>
                    <a:pt x="638989" y="46728"/>
                  </a:lnTo>
                  <a:lnTo>
                    <a:pt x="0" y="46728"/>
                  </a:lnTo>
                  <a:close/>
                </a:path>
              </a:pathLst>
            </a:custGeom>
            <a:solidFill>
              <a:srgbClr val="FFFFFF"/>
            </a:solidFill>
          </p:spPr>
          <p:txBody>
            <a:bodyPr/>
            <a:lstStyle/>
            <a:p>
              <a:endParaRPr lang="fr-FR" noProof="0" dirty="0"/>
            </a:p>
          </p:txBody>
        </p:sp>
        <p:sp>
          <p:nvSpPr>
            <p:cNvPr id="37" name="TextBox 37"/>
            <p:cNvSpPr txBox="1"/>
            <p:nvPr/>
          </p:nvSpPr>
          <p:spPr>
            <a:xfrm>
              <a:off x="0" y="-66675"/>
              <a:ext cx="638989" cy="113403"/>
            </a:xfrm>
            <a:prstGeom prst="rect">
              <a:avLst/>
            </a:prstGeom>
          </p:spPr>
          <p:txBody>
            <a:bodyPr lIns="71845" tIns="71845" rIns="71845" bIns="71845" rtlCol="0" anchor="ctr"/>
            <a:lstStyle/>
            <a:p>
              <a:pPr algn="ctr">
                <a:lnSpc>
                  <a:spcPts val="2185"/>
                </a:lnSpc>
              </a:pPr>
              <a:endParaRPr lang="fr-FR" noProof="0" dirty="0"/>
            </a:p>
          </p:txBody>
        </p:sp>
      </p:grpSp>
      <p:sp>
        <p:nvSpPr>
          <p:cNvPr id="38" name="Freeform 38"/>
          <p:cNvSpPr/>
          <p:nvPr/>
        </p:nvSpPr>
        <p:spPr>
          <a:xfrm flipH="1">
            <a:off x="2826968" y="7133469"/>
            <a:ext cx="643721" cy="314619"/>
          </a:xfrm>
          <a:custGeom>
            <a:avLst/>
            <a:gdLst/>
            <a:ahLst/>
            <a:cxnLst/>
            <a:rect l="l" t="t" r="r" b="b"/>
            <a:pathLst>
              <a:path w="643721" h="314619">
                <a:moveTo>
                  <a:pt x="643721" y="0"/>
                </a:moveTo>
                <a:lnTo>
                  <a:pt x="0" y="0"/>
                </a:lnTo>
                <a:lnTo>
                  <a:pt x="0" y="314619"/>
                </a:lnTo>
                <a:lnTo>
                  <a:pt x="643721" y="314619"/>
                </a:lnTo>
                <a:lnTo>
                  <a:pt x="643721"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fr-FR" noProof="0" dirty="0"/>
          </a:p>
        </p:txBody>
      </p:sp>
      <p:sp>
        <p:nvSpPr>
          <p:cNvPr id="39" name="Freeform 39"/>
          <p:cNvSpPr/>
          <p:nvPr/>
        </p:nvSpPr>
        <p:spPr>
          <a:xfrm>
            <a:off x="523995" y="7086208"/>
            <a:ext cx="372306" cy="372306"/>
          </a:xfrm>
          <a:custGeom>
            <a:avLst/>
            <a:gdLst/>
            <a:ahLst/>
            <a:cxnLst/>
            <a:rect l="l" t="t" r="r" b="b"/>
            <a:pathLst>
              <a:path w="372306" h="372306">
                <a:moveTo>
                  <a:pt x="0" y="0"/>
                </a:moveTo>
                <a:lnTo>
                  <a:pt x="372307" y="0"/>
                </a:lnTo>
                <a:lnTo>
                  <a:pt x="372307" y="372307"/>
                </a:lnTo>
                <a:lnTo>
                  <a:pt x="0" y="372307"/>
                </a:lnTo>
                <a:lnTo>
                  <a:pt x="0" y="0"/>
                </a:lnTo>
                <a:close/>
              </a:path>
            </a:pathLst>
          </a:custGeom>
          <a:blipFill>
            <a:blip r:embed="rId11">
              <a:extLst>
                <a:ext uri="{96DAC541-7B7A-43D3-8B79-37D633B846F1}">
                  <asvg:svgBlip xmlns:asvg="http://schemas.microsoft.com/office/drawing/2016/SVG/main" r:embed="rId12"/>
                </a:ext>
              </a:extLst>
            </a:blip>
            <a:stretch>
              <a:fillRect/>
            </a:stretch>
          </a:blipFill>
        </p:spPr>
        <p:txBody>
          <a:bodyPr/>
          <a:lstStyle/>
          <a:p>
            <a:endParaRPr lang="fr-FR" noProof="0" dirty="0"/>
          </a:p>
        </p:txBody>
      </p:sp>
      <p:grpSp>
        <p:nvGrpSpPr>
          <p:cNvPr id="40" name="Group 40"/>
          <p:cNvGrpSpPr/>
          <p:nvPr/>
        </p:nvGrpSpPr>
        <p:grpSpPr>
          <a:xfrm>
            <a:off x="1085502" y="1976387"/>
            <a:ext cx="2574658" cy="196303"/>
            <a:chOff x="0" y="0"/>
            <a:chExt cx="652418" cy="49743"/>
          </a:xfrm>
        </p:grpSpPr>
        <p:sp>
          <p:nvSpPr>
            <p:cNvPr id="41" name="Freeform 41"/>
            <p:cNvSpPr/>
            <p:nvPr/>
          </p:nvSpPr>
          <p:spPr>
            <a:xfrm>
              <a:off x="0" y="0"/>
              <a:ext cx="652418" cy="49743"/>
            </a:xfrm>
            <a:custGeom>
              <a:avLst/>
              <a:gdLst/>
              <a:ahLst/>
              <a:cxnLst/>
              <a:rect l="l" t="t" r="r" b="b"/>
              <a:pathLst>
                <a:path w="652418" h="49743">
                  <a:moveTo>
                    <a:pt x="0" y="0"/>
                  </a:moveTo>
                  <a:lnTo>
                    <a:pt x="652418" y="0"/>
                  </a:lnTo>
                  <a:lnTo>
                    <a:pt x="652418" y="49743"/>
                  </a:lnTo>
                  <a:lnTo>
                    <a:pt x="0" y="49743"/>
                  </a:lnTo>
                  <a:close/>
                </a:path>
              </a:pathLst>
            </a:custGeom>
            <a:solidFill>
              <a:srgbClr val="FAFFFF"/>
            </a:solidFill>
          </p:spPr>
          <p:txBody>
            <a:bodyPr/>
            <a:lstStyle/>
            <a:p>
              <a:endParaRPr lang="fr-FR" noProof="0" dirty="0"/>
            </a:p>
          </p:txBody>
        </p:sp>
        <p:sp>
          <p:nvSpPr>
            <p:cNvPr id="42" name="TextBox 42"/>
            <p:cNvSpPr txBox="1"/>
            <p:nvPr/>
          </p:nvSpPr>
          <p:spPr>
            <a:xfrm>
              <a:off x="0" y="-66675"/>
              <a:ext cx="652418" cy="116418"/>
            </a:xfrm>
            <a:prstGeom prst="rect">
              <a:avLst/>
            </a:prstGeom>
          </p:spPr>
          <p:txBody>
            <a:bodyPr lIns="71845" tIns="71845" rIns="71845" bIns="71845" rtlCol="0" anchor="ctr"/>
            <a:lstStyle/>
            <a:p>
              <a:pPr algn="ctr">
                <a:lnSpc>
                  <a:spcPts val="2185"/>
                </a:lnSpc>
              </a:pPr>
              <a:endParaRPr lang="fr-FR" noProof="0" dirty="0"/>
            </a:p>
          </p:txBody>
        </p:sp>
      </p:grpSp>
      <p:sp>
        <p:nvSpPr>
          <p:cNvPr id="43" name="TextBox 43"/>
          <p:cNvSpPr txBox="1"/>
          <p:nvPr/>
        </p:nvSpPr>
        <p:spPr>
          <a:xfrm>
            <a:off x="327102" y="1891110"/>
            <a:ext cx="1296784" cy="484547"/>
          </a:xfrm>
          <a:prstGeom prst="rect">
            <a:avLst/>
          </a:prstGeom>
        </p:spPr>
        <p:txBody>
          <a:bodyPr lIns="0" tIns="0" rIns="0" bIns="0" rtlCol="0" anchor="t">
            <a:spAutoFit/>
          </a:bodyPr>
          <a:lstStyle/>
          <a:p>
            <a:pPr algn="l">
              <a:lnSpc>
                <a:spcPts val="2376"/>
              </a:lnSpc>
            </a:pPr>
            <a:r>
              <a:rPr lang="fr-FR" sz="984" noProof="0" dirty="0">
                <a:solidFill>
                  <a:srgbClr val="536070"/>
                </a:solidFill>
                <a:latin typeface="Avenir"/>
              </a:rPr>
              <a:t>Anti poison : </a:t>
            </a:r>
          </a:p>
          <a:p>
            <a:pPr algn="l">
              <a:lnSpc>
                <a:spcPts val="1017"/>
              </a:lnSpc>
            </a:pPr>
            <a:r>
              <a:rPr lang="fr-FR" sz="984" spc="-7" noProof="0" dirty="0">
                <a:solidFill>
                  <a:srgbClr val="536070"/>
                </a:solidFill>
                <a:latin typeface="Avenir"/>
              </a:rPr>
              <a:t>Défenseur des droits : </a:t>
            </a:r>
          </a:p>
        </p:txBody>
      </p:sp>
      <p:sp>
        <p:nvSpPr>
          <p:cNvPr id="44" name="TextBox 44"/>
          <p:cNvSpPr txBox="1"/>
          <p:nvPr/>
        </p:nvSpPr>
        <p:spPr>
          <a:xfrm>
            <a:off x="4141567" y="1899014"/>
            <a:ext cx="1271999" cy="484366"/>
          </a:xfrm>
          <a:prstGeom prst="rect">
            <a:avLst/>
          </a:prstGeom>
        </p:spPr>
        <p:txBody>
          <a:bodyPr lIns="0" tIns="0" rIns="0" bIns="0" rtlCol="0" anchor="t">
            <a:spAutoFit/>
          </a:bodyPr>
          <a:lstStyle/>
          <a:p>
            <a:pPr algn="l">
              <a:lnSpc>
                <a:spcPts val="2376"/>
              </a:lnSpc>
            </a:pPr>
            <a:r>
              <a:rPr lang="fr-FR" sz="984" spc="-8" noProof="0" dirty="0">
                <a:solidFill>
                  <a:srgbClr val="536070"/>
                </a:solidFill>
                <a:latin typeface="Avenir"/>
                <a:ea typeface="Avenir"/>
              </a:rPr>
              <a:t>N° Hôpital : </a:t>
            </a:r>
          </a:p>
          <a:p>
            <a:pPr algn="l">
              <a:lnSpc>
                <a:spcPts val="1017"/>
              </a:lnSpc>
            </a:pPr>
            <a:r>
              <a:rPr lang="fr-FR" sz="984" spc="-8" noProof="0" dirty="0">
                <a:solidFill>
                  <a:srgbClr val="536070"/>
                </a:solidFill>
                <a:latin typeface="Avenir"/>
              </a:rPr>
              <a:t>Référent harcèlement : </a:t>
            </a:r>
          </a:p>
        </p:txBody>
      </p:sp>
      <p:grpSp>
        <p:nvGrpSpPr>
          <p:cNvPr id="45" name="Group 45"/>
          <p:cNvGrpSpPr/>
          <p:nvPr/>
        </p:nvGrpSpPr>
        <p:grpSpPr>
          <a:xfrm>
            <a:off x="1829077" y="6574769"/>
            <a:ext cx="2573064" cy="196303"/>
            <a:chOff x="0" y="0"/>
            <a:chExt cx="652014" cy="49743"/>
          </a:xfrm>
        </p:grpSpPr>
        <p:sp>
          <p:nvSpPr>
            <p:cNvPr id="46" name="Freeform 46"/>
            <p:cNvSpPr/>
            <p:nvPr/>
          </p:nvSpPr>
          <p:spPr>
            <a:xfrm>
              <a:off x="0" y="0"/>
              <a:ext cx="652014" cy="49743"/>
            </a:xfrm>
            <a:custGeom>
              <a:avLst/>
              <a:gdLst/>
              <a:ahLst/>
              <a:cxnLst/>
              <a:rect l="l" t="t" r="r" b="b"/>
              <a:pathLst>
                <a:path w="652014" h="49743">
                  <a:moveTo>
                    <a:pt x="0" y="0"/>
                  </a:moveTo>
                  <a:lnTo>
                    <a:pt x="652014" y="0"/>
                  </a:lnTo>
                  <a:lnTo>
                    <a:pt x="652014" y="49743"/>
                  </a:lnTo>
                  <a:lnTo>
                    <a:pt x="0" y="49743"/>
                  </a:lnTo>
                  <a:close/>
                </a:path>
              </a:pathLst>
            </a:custGeom>
            <a:solidFill>
              <a:srgbClr val="FAFFFF"/>
            </a:solidFill>
          </p:spPr>
          <p:txBody>
            <a:bodyPr/>
            <a:lstStyle/>
            <a:p>
              <a:endParaRPr lang="fr-FR" noProof="0" dirty="0"/>
            </a:p>
          </p:txBody>
        </p:sp>
        <p:sp>
          <p:nvSpPr>
            <p:cNvPr id="47" name="TextBox 47"/>
            <p:cNvSpPr txBox="1"/>
            <p:nvPr/>
          </p:nvSpPr>
          <p:spPr>
            <a:xfrm>
              <a:off x="0" y="-66675"/>
              <a:ext cx="652014" cy="116418"/>
            </a:xfrm>
            <a:prstGeom prst="rect">
              <a:avLst/>
            </a:prstGeom>
          </p:spPr>
          <p:txBody>
            <a:bodyPr lIns="71845" tIns="71845" rIns="71845" bIns="71845" rtlCol="0" anchor="ctr"/>
            <a:lstStyle/>
            <a:p>
              <a:pPr algn="ctr">
                <a:lnSpc>
                  <a:spcPts val="2185"/>
                </a:lnSpc>
              </a:pPr>
              <a:endParaRPr lang="fr-FR" noProof="0" dirty="0"/>
            </a:p>
          </p:txBody>
        </p:sp>
      </p:grpSp>
      <p:grpSp>
        <p:nvGrpSpPr>
          <p:cNvPr id="48" name="Group 48"/>
          <p:cNvGrpSpPr/>
          <p:nvPr/>
        </p:nvGrpSpPr>
        <p:grpSpPr>
          <a:xfrm>
            <a:off x="1569010" y="2200059"/>
            <a:ext cx="2091149" cy="196303"/>
            <a:chOff x="0" y="0"/>
            <a:chExt cx="529897" cy="49743"/>
          </a:xfrm>
        </p:grpSpPr>
        <p:sp>
          <p:nvSpPr>
            <p:cNvPr id="49" name="Freeform 49"/>
            <p:cNvSpPr/>
            <p:nvPr/>
          </p:nvSpPr>
          <p:spPr>
            <a:xfrm>
              <a:off x="0" y="0"/>
              <a:ext cx="529897" cy="49743"/>
            </a:xfrm>
            <a:custGeom>
              <a:avLst/>
              <a:gdLst/>
              <a:ahLst/>
              <a:cxnLst/>
              <a:rect l="l" t="t" r="r" b="b"/>
              <a:pathLst>
                <a:path w="529897" h="49743">
                  <a:moveTo>
                    <a:pt x="0" y="0"/>
                  </a:moveTo>
                  <a:lnTo>
                    <a:pt x="529897" y="0"/>
                  </a:lnTo>
                  <a:lnTo>
                    <a:pt x="529897" y="49743"/>
                  </a:lnTo>
                  <a:lnTo>
                    <a:pt x="0" y="49743"/>
                  </a:lnTo>
                  <a:close/>
                </a:path>
              </a:pathLst>
            </a:custGeom>
            <a:solidFill>
              <a:srgbClr val="FAFFFF"/>
            </a:solidFill>
          </p:spPr>
          <p:txBody>
            <a:bodyPr/>
            <a:lstStyle/>
            <a:p>
              <a:endParaRPr lang="fr-FR" noProof="0" dirty="0"/>
            </a:p>
          </p:txBody>
        </p:sp>
        <p:sp>
          <p:nvSpPr>
            <p:cNvPr id="50" name="TextBox 50"/>
            <p:cNvSpPr txBox="1"/>
            <p:nvPr/>
          </p:nvSpPr>
          <p:spPr>
            <a:xfrm>
              <a:off x="0" y="-66675"/>
              <a:ext cx="529897" cy="116418"/>
            </a:xfrm>
            <a:prstGeom prst="rect">
              <a:avLst/>
            </a:prstGeom>
          </p:spPr>
          <p:txBody>
            <a:bodyPr lIns="71845" tIns="71845" rIns="71845" bIns="71845" rtlCol="0" anchor="ctr"/>
            <a:lstStyle/>
            <a:p>
              <a:pPr algn="ctr">
                <a:lnSpc>
                  <a:spcPts val="2185"/>
                </a:lnSpc>
              </a:pPr>
              <a:endParaRPr lang="fr-FR" noProof="0" dirty="0"/>
            </a:p>
          </p:txBody>
        </p:sp>
      </p:grpSp>
      <p:sp>
        <p:nvSpPr>
          <p:cNvPr id="51" name="TextBox 51"/>
          <p:cNvSpPr txBox="1"/>
          <p:nvPr/>
        </p:nvSpPr>
        <p:spPr>
          <a:xfrm>
            <a:off x="5451800" y="1935391"/>
            <a:ext cx="1240314" cy="209521"/>
          </a:xfrm>
          <a:prstGeom prst="rect">
            <a:avLst/>
          </a:prstGeom>
        </p:spPr>
        <p:txBody>
          <a:bodyPr lIns="0" tIns="0" rIns="0" bIns="0" rtlCol="0" anchor="t">
            <a:spAutoFit/>
          </a:bodyPr>
          <a:lstStyle/>
          <a:p>
            <a:pPr algn="ctr">
              <a:lnSpc>
                <a:spcPts val="1696"/>
              </a:lnSpc>
            </a:pPr>
            <a:r>
              <a:rPr lang="fr-FR" sz="984" noProof="0" dirty="0">
                <a:solidFill>
                  <a:srgbClr val="536070"/>
                </a:solidFill>
                <a:latin typeface="Avenir Italics"/>
              </a:rPr>
              <a:t>04 66 04 31 46</a:t>
            </a:r>
          </a:p>
        </p:txBody>
      </p:sp>
      <p:grpSp>
        <p:nvGrpSpPr>
          <p:cNvPr id="52" name="Group 52"/>
          <p:cNvGrpSpPr/>
          <p:nvPr/>
        </p:nvGrpSpPr>
        <p:grpSpPr>
          <a:xfrm>
            <a:off x="3890783" y="4625689"/>
            <a:ext cx="2334548" cy="196303"/>
            <a:chOff x="0" y="0"/>
            <a:chExt cx="591574" cy="49743"/>
          </a:xfrm>
        </p:grpSpPr>
        <p:sp>
          <p:nvSpPr>
            <p:cNvPr id="53" name="Freeform 53"/>
            <p:cNvSpPr/>
            <p:nvPr/>
          </p:nvSpPr>
          <p:spPr>
            <a:xfrm>
              <a:off x="0" y="0"/>
              <a:ext cx="591574" cy="49743"/>
            </a:xfrm>
            <a:custGeom>
              <a:avLst/>
              <a:gdLst/>
              <a:ahLst/>
              <a:cxnLst/>
              <a:rect l="l" t="t" r="r" b="b"/>
              <a:pathLst>
                <a:path w="591574" h="49743">
                  <a:moveTo>
                    <a:pt x="0" y="0"/>
                  </a:moveTo>
                  <a:lnTo>
                    <a:pt x="591574" y="0"/>
                  </a:lnTo>
                  <a:lnTo>
                    <a:pt x="591574" y="49743"/>
                  </a:lnTo>
                  <a:lnTo>
                    <a:pt x="0" y="49743"/>
                  </a:lnTo>
                  <a:close/>
                </a:path>
              </a:pathLst>
            </a:custGeom>
            <a:solidFill>
              <a:srgbClr val="FAFFFF"/>
            </a:solidFill>
          </p:spPr>
          <p:txBody>
            <a:bodyPr/>
            <a:lstStyle/>
            <a:p>
              <a:endParaRPr lang="fr-FR" noProof="0" dirty="0"/>
            </a:p>
          </p:txBody>
        </p:sp>
        <p:sp>
          <p:nvSpPr>
            <p:cNvPr id="54" name="TextBox 54"/>
            <p:cNvSpPr txBox="1"/>
            <p:nvPr/>
          </p:nvSpPr>
          <p:spPr>
            <a:xfrm>
              <a:off x="0" y="-66675"/>
              <a:ext cx="591574" cy="116418"/>
            </a:xfrm>
            <a:prstGeom prst="rect">
              <a:avLst/>
            </a:prstGeom>
          </p:spPr>
          <p:txBody>
            <a:bodyPr lIns="71845" tIns="71845" rIns="71845" bIns="71845" rtlCol="0" anchor="ctr"/>
            <a:lstStyle/>
            <a:p>
              <a:pPr algn="ctr">
                <a:lnSpc>
                  <a:spcPts val="2185"/>
                </a:lnSpc>
              </a:pPr>
              <a:endParaRPr lang="fr-FR" noProof="0" dirty="0"/>
            </a:p>
          </p:txBody>
        </p:sp>
      </p:grpSp>
      <p:grpSp>
        <p:nvGrpSpPr>
          <p:cNvPr id="55" name="Group 55"/>
          <p:cNvGrpSpPr/>
          <p:nvPr/>
        </p:nvGrpSpPr>
        <p:grpSpPr>
          <a:xfrm>
            <a:off x="340546" y="4613942"/>
            <a:ext cx="2334548" cy="196303"/>
            <a:chOff x="0" y="0"/>
            <a:chExt cx="591574" cy="49743"/>
          </a:xfrm>
        </p:grpSpPr>
        <p:sp>
          <p:nvSpPr>
            <p:cNvPr id="56" name="Freeform 56"/>
            <p:cNvSpPr/>
            <p:nvPr/>
          </p:nvSpPr>
          <p:spPr>
            <a:xfrm>
              <a:off x="0" y="0"/>
              <a:ext cx="591574" cy="49743"/>
            </a:xfrm>
            <a:custGeom>
              <a:avLst/>
              <a:gdLst/>
              <a:ahLst/>
              <a:cxnLst/>
              <a:rect l="l" t="t" r="r" b="b"/>
              <a:pathLst>
                <a:path w="591574" h="49743">
                  <a:moveTo>
                    <a:pt x="0" y="0"/>
                  </a:moveTo>
                  <a:lnTo>
                    <a:pt x="591574" y="0"/>
                  </a:lnTo>
                  <a:lnTo>
                    <a:pt x="591574" y="49743"/>
                  </a:lnTo>
                  <a:lnTo>
                    <a:pt x="0" y="49743"/>
                  </a:lnTo>
                  <a:close/>
                </a:path>
              </a:pathLst>
            </a:custGeom>
            <a:solidFill>
              <a:srgbClr val="FAFFFF"/>
            </a:solidFill>
          </p:spPr>
          <p:txBody>
            <a:bodyPr/>
            <a:lstStyle/>
            <a:p>
              <a:endParaRPr lang="fr-FR" noProof="0" dirty="0"/>
            </a:p>
          </p:txBody>
        </p:sp>
        <p:sp>
          <p:nvSpPr>
            <p:cNvPr id="57" name="TextBox 57"/>
            <p:cNvSpPr txBox="1"/>
            <p:nvPr/>
          </p:nvSpPr>
          <p:spPr>
            <a:xfrm>
              <a:off x="0" y="-66675"/>
              <a:ext cx="591574" cy="116418"/>
            </a:xfrm>
            <a:prstGeom prst="rect">
              <a:avLst/>
            </a:prstGeom>
          </p:spPr>
          <p:txBody>
            <a:bodyPr lIns="71845" tIns="71845" rIns="71845" bIns="71845" rtlCol="0" anchor="ctr"/>
            <a:lstStyle/>
            <a:p>
              <a:pPr algn="ctr">
                <a:lnSpc>
                  <a:spcPts val="2185"/>
                </a:lnSpc>
              </a:pPr>
              <a:endParaRPr lang="fr-FR" noProof="0" dirty="0"/>
            </a:p>
          </p:txBody>
        </p:sp>
      </p:grpSp>
      <p:grpSp>
        <p:nvGrpSpPr>
          <p:cNvPr id="58" name="Group 58"/>
          <p:cNvGrpSpPr/>
          <p:nvPr/>
        </p:nvGrpSpPr>
        <p:grpSpPr>
          <a:xfrm>
            <a:off x="4865139" y="1975338"/>
            <a:ext cx="2308023" cy="196303"/>
            <a:chOff x="0" y="0"/>
            <a:chExt cx="584853" cy="49743"/>
          </a:xfrm>
        </p:grpSpPr>
        <p:sp>
          <p:nvSpPr>
            <p:cNvPr id="59" name="Freeform 59"/>
            <p:cNvSpPr/>
            <p:nvPr/>
          </p:nvSpPr>
          <p:spPr>
            <a:xfrm>
              <a:off x="0" y="0"/>
              <a:ext cx="584853" cy="49743"/>
            </a:xfrm>
            <a:custGeom>
              <a:avLst/>
              <a:gdLst/>
              <a:ahLst/>
              <a:cxnLst/>
              <a:rect l="l" t="t" r="r" b="b"/>
              <a:pathLst>
                <a:path w="584853" h="49743">
                  <a:moveTo>
                    <a:pt x="0" y="0"/>
                  </a:moveTo>
                  <a:lnTo>
                    <a:pt x="584853" y="0"/>
                  </a:lnTo>
                  <a:lnTo>
                    <a:pt x="584853" y="49743"/>
                  </a:lnTo>
                  <a:lnTo>
                    <a:pt x="0" y="49743"/>
                  </a:lnTo>
                  <a:close/>
                </a:path>
              </a:pathLst>
            </a:custGeom>
            <a:solidFill>
              <a:srgbClr val="FAFFFF"/>
            </a:solidFill>
          </p:spPr>
          <p:txBody>
            <a:bodyPr/>
            <a:lstStyle/>
            <a:p>
              <a:endParaRPr lang="fr-FR" noProof="0" dirty="0"/>
            </a:p>
          </p:txBody>
        </p:sp>
        <p:sp>
          <p:nvSpPr>
            <p:cNvPr id="60" name="TextBox 60"/>
            <p:cNvSpPr txBox="1"/>
            <p:nvPr/>
          </p:nvSpPr>
          <p:spPr>
            <a:xfrm>
              <a:off x="0" y="-66675"/>
              <a:ext cx="584853" cy="116418"/>
            </a:xfrm>
            <a:prstGeom prst="rect">
              <a:avLst/>
            </a:prstGeom>
          </p:spPr>
          <p:txBody>
            <a:bodyPr lIns="71845" tIns="71845" rIns="71845" bIns="71845" rtlCol="0" anchor="ctr"/>
            <a:lstStyle/>
            <a:p>
              <a:pPr algn="ctr">
                <a:lnSpc>
                  <a:spcPts val="2185"/>
                </a:lnSpc>
              </a:pPr>
              <a:endParaRPr lang="fr-FR" noProof="0" dirty="0"/>
            </a:p>
          </p:txBody>
        </p:sp>
      </p:grpSp>
      <p:grpSp>
        <p:nvGrpSpPr>
          <p:cNvPr id="61" name="Group 61"/>
          <p:cNvGrpSpPr/>
          <p:nvPr/>
        </p:nvGrpSpPr>
        <p:grpSpPr>
          <a:xfrm>
            <a:off x="4454954" y="5906398"/>
            <a:ext cx="2683577" cy="196303"/>
            <a:chOff x="0" y="0"/>
            <a:chExt cx="680018" cy="49743"/>
          </a:xfrm>
        </p:grpSpPr>
        <p:sp>
          <p:nvSpPr>
            <p:cNvPr id="62" name="Freeform 62"/>
            <p:cNvSpPr/>
            <p:nvPr/>
          </p:nvSpPr>
          <p:spPr>
            <a:xfrm>
              <a:off x="0" y="0"/>
              <a:ext cx="680018" cy="49743"/>
            </a:xfrm>
            <a:custGeom>
              <a:avLst/>
              <a:gdLst/>
              <a:ahLst/>
              <a:cxnLst/>
              <a:rect l="l" t="t" r="r" b="b"/>
              <a:pathLst>
                <a:path w="680018" h="49743">
                  <a:moveTo>
                    <a:pt x="0" y="0"/>
                  </a:moveTo>
                  <a:lnTo>
                    <a:pt x="680018" y="0"/>
                  </a:lnTo>
                  <a:lnTo>
                    <a:pt x="680018" y="49743"/>
                  </a:lnTo>
                  <a:lnTo>
                    <a:pt x="0" y="49743"/>
                  </a:lnTo>
                  <a:close/>
                </a:path>
              </a:pathLst>
            </a:custGeom>
            <a:solidFill>
              <a:srgbClr val="FAFFFF"/>
            </a:solidFill>
          </p:spPr>
          <p:txBody>
            <a:bodyPr/>
            <a:lstStyle/>
            <a:p>
              <a:endParaRPr lang="fr-FR" noProof="0" dirty="0"/>
            </a:p>
          </p:txBody>
        </p:sp>
        <p:sp>
          <p:nvSpPr>
            <p:cNvPr id="63" name="TextBox 63"/>
            <p:cNvSpPr txBox="1"/>
            <p:nvPr/>
          </p:nvSpPr>
          <p:spPr>
            <a:xfrm>
              <a:off x="0" y="-66675"/>
              <a:ext cx="680018" cy="116418"/>
            </a:xfrm>
            <a:prstGeom prst="rect">
              <a:avLst/>
            </a:prstGeom>
          </p:spPr>
          <p:txBody>
            <a:bodyPr lIns="71845" tIns="71845" rIns="71845" bIns="71845" rtlCol="0" anchor="ctr"/>
            <a:lstStyle/>
            <a:p>
              <a:pPr algn="ctr">
                <a:lnSpc>
                  <a:spcPts val="2185"/>
                </a:lnSpc>
              </a:pPr>
              <a:endParaRPr lang="fr-FR" noProof="0" dirty="0"/>
            </a:p>
          </p:txBody>
        </p:sp>
      </p:grpSp>
      <p:grpSp>
        <p:nvGrpSpPr>
          <p:cNvPr id="64" name="Group 64"/>
          <p:cNvGrpSpPr/>
          <p:nvPr/>
        </p:nvGrpSpPr>
        <p:grpSpPr>
          <a:xfrm>
            <a:off x="4454954" y="6137052"/>
            <a:ext cx="2683577" cy="196303"/>
            <a:chOff x="0" y="0"/>
            <a:chExt cx="680018" cy="49743"/>
          </a:xfrm>
        </p:grpSpPr>
        <p:sp>
          <p:nvSpPr>
            <p:cNvPr id="65" name="Freeform 65"/>
            <p:cNvSpPr/>
            <p:nvPr/>
          </p:nvSpPr>
          <p:spPr>
            <a:xfrm>
              <a:off x="0" y="0"/>
              <a:ext cx="680018" cy="49743"/>
            </a:xfrm>
            <a:custGeom>
              <a:avLst/>
              <a:gdLst/>
              <a:ahLst/>
              <a:cxnLst/>
              <a:rect l="l" t="t" r="r" b="b"/>
              <a:pathLst>
                <a:path w="680018" h="49743">
                  <a:moveTo>
                    <a:pt x="0" y="0"/>
                  </a:moveTo>
                  <a:lnTo>
                    <a:pt x="680018" y="0"/>
                  </a:lnTo>
                  <a:lnTo>
                    <a:pt x="680018" y="49743"/>
                  </a:lnTo>
                  <a:lnTo>
                    <a:pt x="0" y="49743"/>
                  </a:lnTo>
                  <a:close/>
                </a:path>
              </a:pathLst>
            </a:custGeom>
            <a:solidFill>
              <a:srgbClr val="FAFFFF"/>
            </a:solidFill>
          </p:spPr>
          <p:txBody>
            <a:bodyPr/>
            <a:lstStyle/>
            <a:p>
              <a:endParaRPr lang="fr-FR" noProof="0" dirty="0"/>
            </a:p>
          </p:txBody>
        </p:sp>
        <p:sp>
          <p:nvSpPr>
            <p:cNvPr id="66" name="TextBox 66"/>
            <p:cNvSpPr txBox="1"/>
            <p:nvPr/>
          </p:nvSpPr>
          <p:spPr>
            <a:xfrm>
              <a:off x="0" y="-66675"/>
              <a:ext cx="680018" cy="116418"/>
            </a:xfrm>
            <a:prstGeom prst="rect">
              <a:avLst/>
            </a:prstGeom>
          </p:spPr>
          <p:txBody>
            <a:bodyPr lIns="71845" tIns="71845" rIns="71845" bIns="71845" rtlCol="0" anchor="ctr"/>
            <a:lstStyle/>
            <a:p>
              <a:pPr algn="ctr">
                <a:lnSpc>
                  <a:spcPts val="2185"/>
                </a:lnSpc>
              </a:pPr>
              <a:endParaRPr lang="fr-FR" noProof="0" dirty="0"/>
            </a:p>
          </p:txBody>
        </p:sp>
      </p:grpSp>
      <p:sp>
        <p:nvSpPr>
          <p:cNvPr id="67" name="TextBox 67"/>
          <p:cNvSpPr txBox="1"/>
          <p:nvPr/>
        </p:nvSpPr>
        <p:spPr>
          <a:xfrm>
            <a:off x="3898064" y="5462346"/>
            <a:ext cx="559046" cy="216920"/>
          </a:xfrm>
          <a:prstGeom prst="rect">
            <a:avLst/>
          </a:prstGeom>
        </p:spPr>
        <p:txBody>
          <a:bodyPr lIns="0" tIns="0" rIns="0" bIns="0" rtlCol="0" anchor="t">
            <a:spAutoFit/>
          </a:bodyPr>
          <a:lstStyle/>
          <a:p>
            <a:pPr>
              <a:lnSpc>
                <a:spcPts val="1713"/>
              </a:lnSpc>
            </a:pPr>
            <a:r>
              <a:rPr lang="fr-FR" sz="984" spc="-4" noProof="0" dirty="0">
                <a:solidFill>
                  <a:srgbClr val="536070"/>
                </a:solidFill>
                <a:latin typeface="Avenir"/>
              </a:rPr>
              <a:t>Adresse :</a:t>
            </a:r>
          </a:p>
        </p:txBody>
      </p:sp>
      <p:grpSp>
        <p:nvGrpSpPr>
          <p:cNvPr id="68" name="Group 68"/>
          <p:cNvGrpSpPr/>
          <p:nvPr/>
        </p:nvGrpSpPr>
        <p:grpSpPr>
          <a:xfrm>
            <a:off x="4439852" y="5478310"/>
            <a:ext cx="2683577" cy="384673"/>
            <a:chOff x="0" y="0"/>
            <a:chExt cx="680018" cy="97476"/>
          </a:xfrm>
        </p:grpSpPr>
        <p:sp>
          <p:nvSpPr>
            <p:cNvPr id="69" name="Freeform 69"/>
            <p:cNvSpPr/>
            <p:nvPr/>
          </p:nvSpPr>
          <p:spPr>
            <a:xfrm>
              <a:off x="0" y="0"/>
              <a:ext cx="680018" cy="97476"/>
            </a:xfrm>
            <a:custGeom>
              <a:avLst/>
              <a:gdLst/>
              <a:ahLst/>
              <a:cxnLst/>
              <a:rect l="l" t="t" r="r" b="b"/>
              <a:pathLst>
                <a:path w="680018" h="97476">
                  <a:moveTo>
                    <a:pt x="0" y="0"/>
                  </a:moveTo>
                  <a:lnTo>
                    <a:pt x="680018" y="0"/>
                  </a:lnTo>
                  <a:lnTo>
                    <a:pt x="680018" y="97476"/>
                  </a:lnTo>
                  <a:lnTo>
                    <a:pt x="0" y="97476"/>
                  </a:lnTo>
                  <a:close/>
                </a:path>
              </a:pathLst>
            </a:custGeom>
            <a:solidFill>
              <a:srgbClr val="FAFFFF"/>
            </a:solidFill>
          </p:spPr>
          <p:txBody>
            <a:bodyPr/>
            <a:lstStyle/>
            <a:p>
              <a:endParaRPr lang="fr-FR" noProof="0" dirty="0"/>
            </a:p>
          </p:txBody>
        </p:sp>
        <p:sp>
          <p:nvSpPr>
            <p:cNvPr id="70" name="TextBox 70"/>
            <p:cNvSpPr txBox="1"/>
            <p:nvPr/>
          </p:nvSpPr>
          <p:spPr>
            <a:xfrm>
              <a:off x="0" y="-66675"/>
              <a:ext cx="680018" cy="164151"/>
            </a:xfrm>
            <a:prstGeom prst="rect">
              <a:avLst/>
            </a:prstGeom>
          </p:spPr>
          <p:txBody>
            <a:bodyPr lIns="71845" tIns="71845" rIns="71845" bIns="71845" rtlCol="0" anchor="ctr"/>
            <a:lstStyle/>
            <a:p>
              <a:pPr algn="ctr">
                <a:lnSpc>
                  <a:spcPts val="2185"/>
                </a:lnSpc>
              </a:pPr>
              <a:endParaRPr lang="fr-FR" noProof="0" dirty="0"/>
            </a:p>
          </p:txBody>
        </p:sp>
      </p:grpSp>
      <p:grpSp>
        <p:nvGrpSpPr>
          <p:cNvPr id="71" name="Group 71"/>
          <p:cNvGrpSpPr/>
          <p:nvPr/>
        </p:nvGrpSpPr>
        <p:grpSpPr>
          <a:xfrm>
            <a:off x="4436165" y="4722176"/>
            <a:ext cx="2702366" cy="768764"/>
            <a:chOff x="-2916" y="-66675"/>
            <a:chExt cx="684779" cy="116418"/>
          </a:xfrm>
        </p:grpSpPr>
        <p:sp>
          <p:nvSpPr>
            <p:cNvPr id="72" name="Freeform 72"/>
            <p:cNvSpPr/>
            <p:nvPr/>
          </p:nvSpPr>
          <p:spPr>
            <a:xfrm>
              <a:off x="-2916" y="-36"/>
              <a:ext cx="684779" cy="49743"/>
            </a:xfrm>
            <a:custGeom>
              <a:avLst/>
              <a:gdLst/>
              <a:ahLst/>
              <a:cxnLst/>
              <a:rect l="l" t="t" r="r" b="b"/>
              <a:pathLst>
                <a:path w="680077" h="49743">
                  <a:moveTo>
                    <a:pt x="0" y="0"/>
                  </a:moveTo>
                  <a:lnTo>
                    <a:pt x="680077" y="0"/>
                  </a:lnTo>
                  <a:lnTo>
                    <a:pt x="680077" y="49743"/>
                  </a:lnTo>
                  <a:lnTo>
                    <a:pt x="0" y="49743"/>
                  </a:lnTo>
                  <a:close/>
                </a:path>
              </a:pathLst>
            </a:custGeom>
            <a:solidFill>
              <a:srgbClr val="FAFFFF"/>
            </a:solidFill>
          </p:spPr>
          <p:txBody>
            <a:bodyPr/>
            <a:lstStyle/>
            <a:p>
              <a:endParaRPr lang="fr-FR" noProof="0" dirty="0"/>
            </a:p>
          </p:txBody>
        </p:sp>
        <p:sp>
          <p:nvSpPr>
            <p:cNvPr id="73" name="TextBox 73"/>
            <p:cNvSpPr txBox="1"/>
            <p:nvPr/>
          </p:nvSpPr>
          <p:spPr>
            <a:xfrm>
              <a:off x="0" y="-66675"/>
              <a:ext cx="680077" cy="116418"/>
            </a:xfrm>
            <a:prstGeom prst="rect">
              <a:avLst/>
            </a:prstGeom>
          </p:spPr>
          <p:txBody>
            <a:bodyPr lIns="71845" tIns="71845" rIns="71845" bIns="71845" rtlCol="0" anchor="ctr"/>
            <a:lstStyle/>
            <a:p>
              <a:pPr algn="ctr">
                <a:lnSpc>
                  <a:spcPts val="2185"/>
                </a:lnSpc>
              </a:pPr>
              <a:endParaRPr lang="fr-FR" noProof="0" dirty="0"/>
            </a:p>
          </p:txBody>
        </p:sp>
      </p:grpSp>
      <p:grpSp>
        <p:nvGrpSpPr>
          <p:cNvPr id="74" name="Group 74"/>
          <p:cNvGrpSpPr/>
          <p:nvPr/>
        </p:nvGrpSpPr>
        <p:grpSpPr>
          <a:xfrm>
            <a:off x="259956" y="2625369"/>
            <a:ext cx="7051179" cy="1410638"/>
            <a:chOff x="0" y="0"/>
            <a:chExt cx="1786768" cy="357456"/>
          </a:xfrm>
        </p:grpSpPr>
        <p:sp>
          <p:nvSpPr>
            <p:cNvPr id="75" name="Freeform 75"/>
            <p:cNvSpPr/>
            <p:nvPr/>
          </p:nvSpPr>
          <p:spPr>
            <a:xfrm>
              <a:off x="0" y="0"/>
              <a:ext cx="1786768" cy="357456"/>
            </a:xfrm>
            <a:custGeom>
              <a:avLst/>
              <a:gdLst/>
              <a:ahLst/>
              <a:cxnLst/>
              <a:rect l="l" t="t" r="r" b="b"/>
              <a:pathLst>
                <a:path w="1786768" h="357456">
                  <a:moveTo>
                    <a:pt x="0" y="0"/>
                  </a:moveTo>
                  <a:lnTo>
                    <a:pt x="1786768" y="0"/>
                  </a:lnTo>
                  <a:lnTo>
                    <a:pt x="1786768" y="357456"/>
                  </a:lnTo>
                  <a:lnTo>
                    <a:pt x="0" y="357456"/>
                  </a:lnTo>
                  <a:close/>
                </a:path>
              </a:pathLst>
            </a:custGeom>
            <a:solidFill>
              <a:srgbClr val="6F8B97"/>
            </a:solidFill>
          </p:spPr>
          <p:txBody>
            <a:bodyPr/>
            <a:lstStyle/>
            <a:p>
              <a:endParaRPr lang="fr-FR" noProof="0" dirty="0"/>
            </a:p>
          </p:txBody>
        </p:sp>
        <p:sp>
          <p:nvSpPr>
            <p:cNvPr id="76" name="TextBox 76"/>
            <p:cNvSpPr txBox="1"/>
            <p:nvPr/>
          </p:nvSpPr>
          <p:spPr>
            <a:xfrm>
              <a:off x="0" y="-66675"/>
              <a:ext cx="1786768" cy="424131"/>
            </a:xfrm>
            <a:prstGeom prst="rect">
              <a:avLst/>
            </a:prstGeom>
          </p:spPr>
          <p:txBody>
            <a:bodyPr lIns="71845" tIns="71845" rIns="71845" bIns="71845" rtlCol="0" anchor="ctr"/>
            <a:lstStyle/>
            <a:p>
              <a:pPr algn="ctr">
                <a:lnSpc>
                  <a:spcPts val="2185"/>
                </a:lnSpc>
              </a:pPr>
              <a:endParaRPr lang="fr-FR" noProof="0" dirty="0"/>
            </a:p>
          </p:txBody>
        </p:sp>
      </p:grpSp>
      <p:sp>
        <p:nvSpPr>
          <p:cNvPr id="77" name="TextBox 77"/>
          <p:cNvSpPr txBox="1"/>
          <p:nvPr/>
        </p:nvSpPr>
        <p:spPr>
          <a:xfrm>
            <a:off x="2778693" y="4960530"/>
            <a:ext cx="937688" cy="150712"/>
          </a:xfrm>
          <a:prstGeom prst="rect">
            <a:avLst/>
          </a:prstGeom>
        </p:spPr>
        <p:txBody>
          <a:bodyPr lIns="0" tIns="0" rIns="0" bIns="0" rtlCol="0" anchor="t">
            <a:spAutoFit/>
          </a:bodyPr>
          <a:lstStyle/>
          <a:p>
            <a:pPr algn="l">
              <a:lnSpc>
                <a:spcPts val="1187"/>
              </a:lnSpc>
            </a:pPr>
            <a:r>
              <a:rPr lang="fr-FR" sz="848" spc="5" noProof="0" dirty="0">
                <a:solidFill>
                  <a:srgbClr val="536070"/>
                </a:solidFill>
                <a:latin typeface="Avenir Italics"/>
              </a:rPr>
              <a:t>(ART. D.4711-1)</a:t>
            </a:r>
            <a:r>
              <a:rPr lang="fr-FR" sz="848" spc="5" noProof="0" dirty="0">
                <a:solidFill>
                  <a:srgbClr val="000000"/>
                </a:solidFill>
                <a:latin typeface="Avenir Italics"/>
              </a:rPr>
              <a:t> </a:t>
            </a:r>
          </a:p>
        </p:txBody>
      </p:sp>
      <p:sp>
        <p:nvSpPr>
          <p:cNvPr id="78" name="TextBox 78"/>
          <p:cNvSpPr txBox="1"/>
          <p:nvPr/>
        </p:nvSpPr>
        <p:spPr>
          <a:xfrm>
            <a:off x="659539" y="4887806"/>
            <a:ext cx="2263488" cy="263849"/>
          </a:xfrm>
          <a:prstGeom prst="rect">
            <a:avLst/>
          </a:prstGeom>
        </p:spPr>
        <p:txBody>
          <a:bodyPr lIns="0" tIns="0" rIns="0" bIns="0" rtlCol="0" anchor="t">
            <a:spAutoFit/>
          </a:bodyPr>
          <a:lstStyle/>
          <a:p>
            <a:pPr algn="l">
              <a:lnSpc>
                <a:spcPts val="1972"/>
              </a:lnSpc>
            </a:pPr>
            <a:r>
              <a:rPr lang="fr-FR" sz="1408" spc="-18" noProof="0" dirty="0">
                <a:solidFill>
                  <a:srgbClr val="536070"/>
                </a:solidFill>
                <a:latin typeface="Avenir"/>
              </a:rPr>
              <a:t>INSPECTION DU TRAVAIL </a:t>
            </a:r>
          </a:p>
        </p:txBody>
      </p:sp>
      <p:sp>
        <p:nvSpPr>
          <p:cNvPr id="79" name="TextBox 79"/>
          <p:cNvSpPr txBox="1"/>
          <p:nvPr/>
        </p:nvSpPr>
        <p:spPr>
          <a:xfrm>
            <a:off x="368556" y="5763972"/>
            <a:ext cx="692880" cy="417872"/>
          </a:xfrm>
          <a:prstGeom prst="rect">
            <a:avLst/>
          </a:prstGeom>
        </p:spPr>
        <p:txBody>
          <a:bodyPr lIns="0" tIns="0" rIns="0" bIns="0" rtlCol="0" anchor="t">
            <a:spAutoFit/>
          </a:bodyPr>
          <a:lstStyle/>
          <a:p>
            <a:pPr>
              <a:lnSpc>
                <a:spcPts val="1696"/>
              </a:lnSpc>
            </a:pPr>
            <a:r>
              <a:rPr lang="fr-FR" sz="984" spc="-5" noProof="0" dirty="0">
                <a:solidFill>
                  <a:srgbClr val="536070"/>
                </a:solidFill>
                <a:latin typeface="Avenir"/>
              </a:rPr>
              <a:t>Téléphone : Horaires : </a:t>
            </a:r>
          </a:p>
        </p:txBody>
      </p:sp>
      <p:sp>
        <p:nvSpPr>
          <p:cNvPr id="80" name="TextBox 80"/>
          <p:cNvSpPr txBox="1"/>
          <p:nvPr/>
        </p:nvSpPr>
        <p:spPr>
          <a:xfrm>
            <a:off x="368556" y="5327093"/>
            <a:ext cx="547085" cy="250079"/>
          </a:xfrm>
          <a:prstGeom prst="rect">
            <a:avLst/>
          </a:prstGeom>
        </p:spPr>
        <p:txBody>
          <a:bodyPr lIns="0" tIns="0" rIns="0" bIns="0" rtlCol="0" anchor="t">
            <a:spAutoFit/>
          </a:bodyPr>
          <a:lstStyle/>
          <a:p>
            <a:pPr>
              <a:lnSpc>
                <a:spcPts val="2087"/>
              </a:lnSpc>
            </a:pPr>
            <a:r>
              <a:rPr lang="fr-FR" sz="984" spc="-8" noProof="0" dirty="0">
                <a:solidFill>
                  <a:srgbClr val="536070"/>
                </a:solidFill>
                <a:latin typeface="Avenir"/>
              </a:rPr>
              <a:t>Adresse :</a:t>
            </a:r>
            <a:r>
              <a:rPr lang="fr-FR" sz="984" spc="-8" noProof="0" dirty="0">
                <a:solidFill>
                  <a:srgbClr val="000000"/>
                </a:solidFill>
                <a:latin typeface="Avenir"/>
              </a:rPr>
              <a:t> </a:t>
            </a:r>
          </a:p>
        </p:txBody>
      </p:sp>
      <p:grpSp>
        <p:nvGrpSpPr>
          <p:cNvPr id="81" name="Group 81"/>
          <p:cNvGrpSpPr/>
          <p:nvPr/>
        </p:nvGrpSpPr>
        <p:grpSpPr>
          <a:xfrm>
            <a:off x="914330" y="5379920"/>
            <a:ext cx="2847075" cy="350828"/>
            <a:chOff x="0" y="0"/>
            <a:chExt cx="721449" cy="88900"/>
          </a:xfrm>
        </p:grpSpPr>
        <p:sp>
          <p:nvSpPr>
            <p:cNvPr id="82" name="Freeform 82"/>
            <p:cNvSpPr/>
            <p:nvPr/>
          </p:nvSpPr>
          <p:spPr>
            <a:xfrm>
              <a:off x="0" y="0"/>
              <a:ext cx="721449" cy="88900"/>
            </a:xfrm>
            <a:custGeom>
              <a:avLst/>
              <a:gdLst/>
              <a:ahLst/>
              <a:cxnLst/>
              <a:rect l="l" t="t" r="r" b="b"/>
              <a:pathLst>
                <a:path w="721449" h="88900">
                  <a:moveTo>
                    <a:pt x="0" y="0"/>
                  </a:moveTo>
                  <a:lnTo>
                    <a:pt x="721449" y="0"/>
                  </a:lnTo>
                  <a:lnTo>
                    <a:pt x="721449" y="88900"/>
                  </a:lnTo>
                  <a:lnTo>
                    <a:pt x="0" y="88900"/>
                  </a:lnTo>
                  <a:close/>
                </a:path>
              </a:pathLst>
            </a:custGeom>
            <a:solidFill>
              <a:srgbClr val="FAFFFF"/>
            </a:solidFill>
          </p:spPr>
          <p:txBody>
            <a:bodyPr/>
            <a:lstStyle/>
            <a:p>
              <a:endParaRPr lang="fr-FR" noProof="0" dirty="0"/>
            </a:p>
          </p:txBody>
        </p:sp>
        <p:sp>
          <p:nvSpPr>
            <p:cNvPr id="83" name="TextBox 83"/>
            <p:cNvSpPr txBox="1"/>
            <p:nvPr/>
          </p:nvSpPr>
          <p:spPr>
            <a:xfrm>
              <a:off x="0" y="-66675"/>
              <a:ext cx="721449" cy="155575"/>
            </a:xfrm>
            <a:prstGeom prst="rect">
              <a:avLst/>
            </a:prstGeom>
          </p:spPr>
          <p:txBody>
            <a:bodyPr lIns="71845" tIns="71845" rIns="71845" bIns="71845" rtlCol="0" anchor="ctr"/>
            <a:lstStyle/>
            <a:p>
              <a:pPr algn="ctr">
                <a:lnSpc>
                  <a:spcPts val="2185"/>
                </a:lnSpc>
              </a:pPr>
              <a:endParaRPr lang="fr-FR" noProof="0" dirty="0"/>
            </a:p>
          </p:txBody>
        </p:sp>
      </p:grpSp>
      <p:grpSp>
        <p:nvGrpSpPr>
          <p:cNvPr id="84" name="Group 84"/>
          <p:cNvGrpSpPr/>
          <p:nvPr/>
        </p:nvGrpSpPr>
        <p:grpSpPr>
          <a:xfrm>
            <a:off x="1092422" y="5798103"/>
            <a:ext cx="2667199" cy="196303"/>
            <a:chOff x="0" y="0"/>
            <a:chExt cx="675868" cy="49743"/>
          </a:xfrm>
        </p:grpSpPr>
        <p:sp>
          <p:nvSpPr>
            <p:cNvPr id="85" name="Freeform 85"/>
            <p:cNvSpPr/>
            <p:nvPr/>
          </p:nvSpPr>
          <p:spPr>
            <a:xfrm>
              <a:off x="0" y="0"/>
              <a:ext cx="675868" cy="49743"/>
            </a:xfrm>
            <a:custGeom>
              <a:avLst/>
              <a:gdLst/>
              <a:ahLst/>
              <a:cxnLst/>
              <a:rect l="l" t="t" r="r" b="b"/>
              <a:pathLst>
                <a:path w="675868" h="49743">
                  <a:moveTo>
                    <a:pt x="0" y="0"/>
                  </a:moveTo>
                  <a:lnTo>
                    <a:pt x="675868" y="0"/>
                  </a:lnTo>
                  <a:lnTo>
                    <a:pt x="675868" y="49743"/>
                  </a:lnTo>
                  <a:lnTo>
                    <a:pt x="0" y="49743"/>
                  </a:lnTo>
                  <a:close/>
                </a:path>
              </a:pathLst>
            </a:custGeom>
            <a:solidFill>
              <a:srgbClr val="FAFFFF"/>
            </a:solidFill>
          </p:spPr>
          <p:txBody>
            <a:bodyPr/>
            <a:lstStyle/>
            <a:p>
              <a:endParaRPr lang="fr-FR" noProof="0" dirty="0"/>
            </a:p>
          </p:txBody>
        </p:sp>
        <p:sp>
          <p:nvSpPr>
            <p:cNvPr id="86" name="TextBox 86"/>
            <p:cNvSpPr txBox="1"/>
            <p:nvPr/>
          </p:nvSpPr>
          <p:spPr>
            <a:xfrm>
              <a:off x="0" y="-66675"/>
              <a:ext cx="675868" cy="116418"/>
            </a:xfrm>
            <a:prstGeom prst="rect">
              <a:avLst/>
            </a:prstGeom>
          </p:spPr>
          <p:txBody>
            <a:bodyPr lIns="71845" tIns="71845" rIns="71845" bIns="71845" rtlCol="0" anchor="ctr"/>
            <a:lstStyle/>
            <a:p>
              <a:pPr algn="ctr">
                <a:lnSpc>
                  <a:spcPts val="2185"/>
                </a:lnSpc>
              </a:pPr>
              <a:endParaRPr lang="fr-FR" noProof="0" dirty="0"/>
            </a:p>
          </p:txBody>
        </p:sp>
      </p:grpSp>
      <p:grpSp>
        <p:nvGrpSpPr>
          <p:cNvPr id="87" name="Group 87"/>
          <p:cNvGrpSpPr/>
          <p:nvPr/>
        </p:nvGrpSpPr>
        <p:grpSpPr>
          <a:xfrm>
            <a:off x="1048787" y="6034819"/>
            <a:ext cx="2710834" cy="196303"/>
            <a:chOff x="0" y="0"/>
            <a:chExt cx="686925" cy="49743"/>
          </a:xfrm>
        </p:grpSpPr>
        <p:sp>
          <p:nvSpPr>
            <p:cNvPr id="88" name="Freeform 88"/>
            <p:cNvSpPr/>
            <p:nvPr/>
          </p:nvSpPr>
          <p:spPr>
            <a:xfrm>
              <a:off x="0" y="0"/>
              <a:ext cx="686925" cy="49743"/>
            </a:xfrm>
            <a:custGeom>
              <a:avLst/>
              <a:gdLst/>
              <a:ahLst/>
              <a:cxnLst/>
              <a:rect l="l" t="t" r="r" b="b"/>
              <a:pathLst>
                <a:path w="686925" h="49743">
                  <a:moveTo>
                    <a:pt x="0" y="0"/>
                  </a:moveTo>
                  <a:lnTo>
                    <a:pt x="686925" y="0"/>
                  </a:lnTo>
                  <a:lnTo>
                    <a:pt x="686925" y="49743"/>
                  </a:lnTo>
                  <a:lnTo>
                    <a:pt x="0" y="49743"/>
                  </a:lnTo>
                  <a:close/>
                </a:path>
              </a:pathLst>
            </a:custGeom>
            <a:solidFill>
              <a:srgbClr val="FAFFFF"/>
            </a:solidFill>
          </p:spPr>
          <p:txBody>
            <a:bodyPr/>
            <a:lstStyle/>
            <a:p>
              <a:endParaRPr lang="fr-FR" noProof="0" dirty="0"/>
            </a:p>
          </p:txBody>
        </p:sp>
        <p:sp>
          <p:nvSpPr>
            <p:cNvPr id="89" name="TextBox 89"/>
            <p:cNvSpPr txBox="1"/>
            <p:nvPr/>
          </p:nvSpPr>
          <p:spPr>
            <a:xfrm>
              <a:off x="0" y="-66675"/>
              <a:ext cx="686925" cy="116418"/>
            </a:xfrm>
            <a:prstGeom prst="rect">
              <a:avLst/>
            </a:prstGeom>
          </p:spPr>
          <p:txBody>
            <a:bodyPr lIns="71845" tIns="71845" rIns="71845" bIns="71845" rtlCol="0" anchor="ctr"/>
            <a:lstStyle/>
            <a:p>
              <a:pPr algn="ctr">
                <a:lnSpc>
                  <a:spcPts val="2185"/>
                </a:lnSpc>
              </a:pPr>
              <a:endParaRPr lang="fr-FR" noProof="0" dirty="0"/>
            </a:p>
          </p:txBody>
        </p:sp>
      </p:grpSp>
      <p:grpSp>
        <p:nvGrpSpPr>
          <p:cNvPr id="90" name="Group 90"/>
          <p:cNvGrpSpPr/>
          <p:nvPr/>
        </p:nvGrpSpPr>
        <p:grpSpPr>
          <a:xfrm>
            <a:off x="361636" y="5089359"/>
            <a:ext cx="3399770" cy="239168"/>
            <a:chOff x="0" y="-46408"/>
            <a:chExt cx="4533026" cy="318890"/>
          </a:xfrm>
        </p:grpSpPr>
        <p:sp>
          <p:nvSpPr>
            <p:cNvPr id="91" name="TextBox 91"/>
            <p:cNvSpPr txBox="1"/>
            <p:nvPr/>
          </p:nvSpPr>
          <p:spPr>
            <a:xfrm>
              <a:off x="0" y="-46408"/>
              <a:ext cx="1707378" cy="318890"/>
            </a:xfrm>
            <a:prstGeom prst="rect">
              <a:avLst/>
            </a:prstGeom>
          </p:spPr>
          <p:txBody>
            <a:bodyPr wrap="square" lIns="0" tIns="0" rIns="0" bIns="0" rtlCol="0" anchor="t">
              <a:spAutoFit/>
            </a:bodyPr>
            <a:lstStyle/>
            <a:p>
              <a:pPr>
                <a:lnSpc>
                  <a:spcPts val="2087"/>
                </a:lnSpc>
              </a:pPr>
              <a:r>
                <a:rPr lang="fr-FR" sz="984" spc="-8" noProof="0" dirty="0">
                  <a:solidFill>
                    <a:srgbClr val="536070"/>
                  </a:solidFill>
                  <a:latin typeface="Avenir"/>
                </a:rPr>
                <a:t>Nom de l‘inspecteur : :</a:t>
              </a:r>
            </a:p>
          </p:txBody>
        </p:sp>
        <p:grpSp>
          <p:nvGrpSpPr>
            <p:cNvPr id="92" name="Group 92"/>
            <p:cNvGrpSpPr/>
            <p:nvPr/>
          </p:nvGrpSpPr>
          <p:grpSpPr>
            <a:xfrm>
              <a:off x="1630762" y="0"/>
              <a:ext cx="2902264" cy="264806"/>
              <a:chOff x="0" y="0"/>
              <a:chExt cx="551575" cy="50326"/>
            </a:xfrm>
          </p:grpSpPr>
          <p:sp>
            <p:nvSpPr>
              <p:cNvPr id="93" name="Freeform 93"/>
              <p:cNvSpPr/>
              <p:nvPr/>
            </p:nvSpPr>
            <p:spPr>
              <a:xfrm>
                <a:off x="0" y="0"/>
                <a:ext cx="551575" cy="50326"/>
              </a:xfrm>
              <a:custGeom>
                <a:avLst/>
                <a:gdLst/>
                <a:ahLst/>
                <a:cxnLst/>
                <a:rect l="l" t="t" r="r" b="b"/>
                <a:pathLst>
                  <a:path w="551575" h="50326">
                    <a:moveTo>
                      <a:pt x="0" y="0"/>
                    </a:moveTo>
                    <a:lnTo>
                      <a:pt x="551575" y="0"/>
                    </a:lnTo>
                    <a:lnTo>
                      <a:pt x="551575" y="50326"/>
                    </a:lnTo>
                    <a:lnTo>
                      <a:pt x="0" y="50326"/>
                    </a:lnTo>
                    <a:close/>
                  </a:path>
                </a:pathLst>
              </a:custGeom>
              <a:solidFill>
                <a:srgbClr val="FAFFFF"/>
              </a:solidFill>
            </p:spPr>
            <p:txBody>
              <a:bodyPr/>
              <a:lstStyle/>
              <a:p>
                <a:endParaRPr lang="fr-FR" noProof="0" dirty="0"/>
              </a:p>
            </p:txBody>
          </p:sp>
          <p:sp>
            <p:nvSpPr>
              <p:cNvPr id="94" name="TextBox 94"/>
              <p:cNvSpPr txBox="1"/>
              <p:nvPr/>
            </p:nvSpPr>
            <p:spPr>
              <a:xfrm>
                <a:off x="0" y="-66675"/>
                <a:ext cx="551575" cy="117001"/>
              </a:xfrm>
              <a:prstGeom prst="rect">
                <a:avLst/>
              </a:prstGeom>
            </p:spPr>
            <p:txBody>
              <a:bodyPr lIns="71845" tIns="71845" rIns="71845" bIns="71845" rtlCol="0" anchor="ctr"/>
              <a:lstStyle/>
              <a:p>
                <a:pPr algn="ctr">
                  <a:lnSpc>
                    <a:spcPts val="2185"/>
                  </a:lnSpc>
                </a:pPr>
                <a:endParaRPr lang="fr-FR" noProof="0" dirty="0"/>
              </a:p>
            </p:txBody>
          </p:sp>
        </p:grpSp>
        <p:sp>
          <p:nvSpPr>
            <p:cNvPr id="95" name="TextBox 95"/>
            <p:cNvSpPr txBox="1"/>
            <p:nvPr/>
          </p:nvSpPr>
          <p:spPr>
            <a:xfrm>
              <a:off x="1683001" y="32394"/>
              <a:ext cx="1539741" cy="170986"/>
            </a:xfrm>
            <a:prstGeom prst="rect">
              <a:avLst/>
            </a:prstGeom>
          </p:spPr>
          <p:txBody>
            <a:bodyPr wrap="square" lIns="0" tIns="0" rIns="0" bIns="0" rtlCol="0" anchor="t">
              <a:spAutoFit/>
            </a:bodyPr>
            <a:lstStyle/>
            <a:p>
              <a:pPr algn="l">
                <a:lnSpc>
                  <a:spcPts val="984"/>
                </a:lnSpc>
              </a:pPr>
              <a:r>
                <a:rPr lang="fr-FR" sz="984" spc="10" noProof="0" dirty="0">
                  <a:solidFill>
                    <a:srgbClr val="536070"/>
                  </a:solidFill>
                  <a:latin typeface="Avenir Italics"/>
                </a:rPr>
                <a:t>Nom et prénom</a:t>
              </a:r>
            </a:p>
          </p:txBody>
        </p:sp>
      </p:grpSp>
      <p:sp>
        <p:nvSpPr>
          <p:cNvPr id="97" name="Freeform 97"/>
          <p:cNvSpPr/>
          <p:nvPr/>
        </p:nvSpPr>
        <p:spPr>
          <a:xfrm>
            <a:off x="4340212" y="9619579"/>
            <a:ext cx="348786" cy="471741"/>
          </a:xfrm>
          <a:custGeom>
            <a:avLst/>
            <a:gdLst/>
            <a:ahLst/>
            <a:cxnLst/>
            <a:rect l="l" t="t" r="r" b="b"/>
            <a:pathLst>
              <a:path w="354593" h="480490">
                <a:moveTo>
                  <a:pt x="0" y="0"/>
                </a:moveTo>
                <a:lnTo>
                  <a:pt x="354593" y="0"/>
                </a:lnTo>
                <a:lnTo>
                  <a:pt x="354593" y="480490"/>
                </a:lnTo>
                <a:lnTo>
                  <a:pt x="0" y="480490"/>
                </a:lnTo>
                <a:lnTo>
                  <a:pt x="0" y="0"/>
                </a:lnTo>
                <a:close/>
              </a:path>
            </a:pathLst>
          </a:custGeom>
          <a:blipFill>
            <a:blip r:embed="rId13"/>
            <a:stretch>
              <a:fillRect r="-1630"/>
            </a:stretch>
          </a:blipFill>
        </p:spPr>
        <p:txBody>
          <a:bodyPr/>
          <a:lstStyle/>
          <a:p>
            <a:endParaRPr lang="fr-FR" noProof="0" dirty="0"/>
          </a:p>
        </p:txBody>
      </p:sp>
      <p:sp>
        <p:nvSpPr>
          <p:cNvPr id="98" name="TextBox 98"/>
          <p:cNvSpPr txBox="1"/>
          <p:nvPr/>
        </p:nvSpPr>
        <p:spPr>
          <a:xfrm>
            <a:off x="2076696" y="470359"/>
            <a:ext cx="1916112" cy="417872"/>
          </a:xfrm>
          <a:prstGeom prst="rect">
            <a:avLst/>
          </a:prstGeom>
        </p:spPr>
        <p:txBody>
          <a:bodyPr lIns="0" tIns="0" rIns="0" bIns="0" rtlCol="0" anchor="t">
            <a:spAutoFit/>
          </a:bodyPr>
          <a:lstStyle/>
          <a:p>
            <a:pPr algn="l">
              <a:lnSpc>
                <a:spcPts val="1696"/>
              </a:lnSpc>
            </a:pPr>
            <a:r>
              <a:rPr lang="fr-FR" sz="984" spc="-7" noProof="0" dirty="0">
                <a:solidFill>
                  <a:srgbClr val="536070"/>
                </a:solidFill>
                <a:latin typeface="Avenir"/>
              </a:rPr>
              <a:t>Intitulé </a:t>
            </a:r>
          </a:p>
          <a:p>
            <a:pPr algn="l">
              <a:lnSpc>
                <a:spcPts val="1696"/>
              </a:lnSpc>
            </a:pPr>
            <a:r>
              <a:rPr lang="fr-FR" sz="984" spc="-3" noProof="0" dirty="0">
                <a:solidFill>
                  <a:srgbClr val="536070"/>
                </a:solidFill>
                <a:latin typeface="Avenir"/>
              </a:rPr>
              <a:t>Lieu et modalités de consultation : </a:t>
            </a:r>
          </a:p>
        </p:txBody>
      </p:sp>
      <p:sp>
        <p:nvSpPr>
          <p:cNvPr id="99" name="TextBox 99"/>
          <p:cNvSpPr txBox="1"/>
          <p:nvPr/>
        </p:nvSpPr>
        <p:spPr>
          <a:xfrm>
            <a:off x="450470" y="4135426"/>
            <a:ext cx="2665139" cy="230830"/>
          </a:xfrm>
          <a:prstGeom prst="rect">
            <a:avLst/>
          </a:prstGeom>
        </p:spPr>
        <p:txBody>
          <a:bodyPr lIns="0" tIns="0" rIns="0" bIns="0" rtlCol="0" anchor="t">
            <a:spAutoFit/>
          </a:bodyPr>
          <a:lstStyle/>
          <a:p>
            <a:pPr algn="l">
              <a:lnSpc>
                <a:spcPts val="1781"/>
              </a:lnSpc>
            </a:pPr>
            <a:r>
              <a:rPr lang="fr-FR" sz="1272" spc="-15" noProof="0" dirty="0">
                <a:solidFill>
                  <a:srgbClr val="536070"/>
                </a:solidFill>
                <a:latin typeface="Avenir"/>
              </a:rPr>
              <a:t>ORDRE DES DÉPARTS EN CONGÉS </a:t>
            </a:r>
          </a:p>
        </p:txBody>
      </p:sp>
      <p:sp>
        <p:nvSpPr>
          <p:cNvPr id="100" name="TextBox 100"/>
          <p:cNvSpPr txBox="1"/>
          <p:nvPr/>
        </p:nvSpPr>
        <p:spPr>
          <a:xfrm>
            <a:off x="340546" y="1171912"/>
            <a:ext cx="3049584" cy="230830"/>
          </a:xfrm>
          <a:prstGeom prst="rect">
            <a:avLst/>
          </a:prstGeom>
        </p:spPr>
        <p:txBody>
          <a:bodyPr lIns="0" tIns="0" rIns="0" bIns="0" rtlCol="0" anchor="t">
            <a:spAutoFit/>
          </a:bodyPr>
          <a:lstStyle/>
          <a:p>
            <a:pPr algn="l">
              <a:lnSpc>
                <a:spcPts val="1781"/>
              </a:lnSpc>
            </a:pPr>
            <a:r>
              <a:rPr lang="fr-FR" sz="1272" spc="-7" noProof="0" dirty="0">
                <a:solidFill>
                  <a:srgbClr val="536070"/>
                </a:solidFill>
                <a:latin typeface="Avenir"/>
              </a:rPr>
              <a:t>NUMÉROS DE TÉLÉPHONE D’URGENCE </a:t>
            </a:r>
          </a:p>
        </p:txBody>
      </p:sp>
      <p:sp>
        <p:nvSpPr>
          <p:cNvPr id="101" name="TextBox 101"/>
          <p:cNvSpPr txBox="1"/>
          <p:nvPr/>
        </p:nvSpPr>
        <p:spPr>
          <a:xfrm>
            <a:off x="1749053" y="6896693"/>
            <a:ext cx="2010825" cy="230690"/>
          </a:xfrm>
          <a:prstGeom prst="rect">
            <a:avLst/>
          </a:prstGeom>
        </p:spPr>
        <p:txBody>
          <a:bodyPr lIns="0" tIns="0" rIns="0" bIns="0" rtlCol="0" anchor="t">
            <a:spAutoFit/>
          </a:bodyPr>
          <a:lstStyle/>
          <a:p>
            <a:pPr algn="l">
              <a:lnSpc>
                <a:spcPts val="1781"/>
              </a:lnSpc>
            </a:pPr>
            <a:r>
              <a:rPr lang="fr-FR" sz="1272" spc="-24" noProof="0" dirty="0">
                <a:solidFill>
                  <a:srgbClr val="536070"/>
                </a:solidFill>
                <a:latin typeface="Avenir Bold"/>
              </a:rPr>
              <a:t>CONSIGNES DE SÉCURITÉ</a:t>
            </a:r>
            <a:r>
              <a:rPr lang="fr-FR" sz="1272" spc="-24" noProof="0" dirty="0">
                <a:solidFill>
                  <a:srgbClr val="000000"/>
                </a:solidFill>
                <a:latin typeface="Avenir Bold"/>
              </a:rPr>
              <a:t> </a:t>
            </a:r>
          </a:p>
        </p:txBody>
      </p:sp>
      <p:sp>
        <p:nvSpPr>
          <p:cNvPr id="102" name="TextBox 102"/>
          <p:cNvSpPr txBox="1"/>
          <p:nvPr/>
        </p:nvSpPr>
        <p:spPr>
          <a:xfrm>
            <a:off x="355634" y="6316997"/>
            <a:ext cx="3937446" cy="230830"/>
          </a:xfrm>
          <a:prstGeom prst="rect">
            <a:avLst/>
          </a:prstGeom>
        </p:spPr>
        <p:txBody>
          <a:bodyPr lIns="0" tIns="0" rIns="0" bIns="0" rtlCol="0" anchor="t">
            <a:spAutoFit/>
          </a:bodyPr>
          <a:lstStyle/>
          <a:p>
            <a:pPr algn="l">
              <a:lnSpc>
                <a:spcPts val="1781"/>
              </a:lnSpc>
            </a:pPr>
            <a:r>
              <a:rPr lang="fr-FR" sz="1272" spc="-8" noProof="0" dirty="0">
                <a:solidFill>
                  <a:srgbClr val="536070"/>
                </a:solidFill>
                <a:latin typeface="Avenir"/>
              </a:rPr>
              <a:t>DOCUMENT UNIǪUE D’ÉVALUATION DES RISǪUES </a:t>
            </a:r>
          </a:p>
        </p:txBody>
      </p:sp>
      <p:sp>
        <p:nvSpPr>
          <p:cNvPr id="103" name="TextBox 103"/>
          <p:cNvSpPr txBox="1"/>
          <p:nvPr/>
        </p:nvSpPr>
        <p:spPr>
          <a:xfrm>
            <a:off x="293661" y="2650487"/>
            <a:ext cx="1752911" cy="230830"/>
          </a:xfrm>
          <a:prstGeom prst="rect">
            <a:avLst/>
          </a:prstGeom>
        </p:spPr>
        <p:txBody>
          <a:bodyPr lIns="0" tIns="0" rIns="0" bIns="0" rtlCol="0" anchor="t">
            <a:spAutoFit/>
          </a:bodyPr>
          <a:lstStyle/>
          <a:p>
            <a:pPr algn="l">
              <a:lnSpc>
                <a:spcPts val="1781"/>
              </a:lnSpc>
            </a:pPr>
            <a:r>
              <a:rPr lang="fr-FR" sz="1272" spc="-11" noProof="0" dirty="0">
                <a:solidFill>
                  <a:srgbClr val="FFFFFF"/>
                </a:solidFill>
                <a:latin typeface="Avenir"/>
              </a:rPr>
              <a:t>HORAIRES DE TRAVAIL </a:t>
            </a:r>
          </a:p>
        </p:txBody>
      </p:sp>
      <p:sp>
        <p:nvSpPr>
          <p:cNvPr id="104" name="TextBox 104"/>
          <p:cNvSpPr txBox="1"/>
          <p:nvPr/>
        </p:nvSpPr>
        <p:spPr>
          <a:xfrm>
            <a:off x="2076696" y="212212"/>
            <a:ext cx="3018605" cy="230778"/>
          </a:xfrm>
          <a:prstGeom prst="rect">
            <a:avLst/>
          </a:prstGeom>
        </p:spPr>
        <p:txBody>
          <a:bodyPr lIns="0" tIns="0" rIns="0" bIns="0" rtlCol="0" anchor="t">
            <a:spAutoFit/>
          </a:bodyPr>
          <a:lstStyle/>
          <a:p>
            <a:pPr algn="l">
              <a:lnSpc>
                <a:spcPts val="1781"/>
              </a:lnSpc>
            </a:pPr>
            <a:r>
              <a:rPr lang="fr-FR" sz="1272" spc="-21" noProof="0" dirty="0">
                <a:solidFill>
                  <a:srgbClr val="536070"/>
                </a:solidFill>
                <a:latin typeface="Avenir"/>
              </a:rPr>
              <a:t>CONVENTION COLLECTIVE APPLICABLE </a:t>
            </a:r>
          </a:p>
        </p:txBody>
      </p:sp>
      <p:sp>
        <p:nvSpPr>
          <p:cNvPr id="105" name="TextBox 105"/>
          <p:cNvSpPr txBox="1"/>
          <p:nvPr/>
        </p:nvSpPr>
        <p:spPr>
          <a:xfrm>
            <a:off x="4501187" y="4872112"/>
            <a:ext cx="1594614" cy="230830"/>
          </a:xfrm>
          <a:prstGeom prst="rect">
            <a:avLst/>
          </a:prstGeom>
        </p:spPr>
        <p:txBody>
          <a:bodyPr lIns="0" tIns="0" rIns="0" bIns="0" rtlCol="0" anchor="t">
            <a:spAutoFit/>
          </a:bodyPr>
          <a:lstStyle/>
          <a:p>
            <a:pPr algn="l">
              <a:lnSpc>
                <a:spcPts val="1781"/>
              </a:lnSpc>
            </a:pPr>
            <a:r>
              <a:rPr lang="fr-FR" sz="1272" spc="-7" noProof="0" dirty="0">
                <a:solidFill>
                  <a:srgbClr val="536070"/>
                </a:solidFill>
                <a:latin typeface="Avenir"/>
              </a:rPr>
              <a:t>SANTÉ AU TRAVAIL </a:t>
            </a:r>
          </a:p>
        </p:txBody>
      </p:sp>
      <p:sp>
        <p:nvSpPr>
          <p:cNvPr id="106" name="TextBox 106"/>
          <p:cNvSpPr txBox="1"/>
          <p:nvPr/>
        </p:nvSpPr>
        <p:spPr>
          <a:xfrm>
            <a:off x="4347718" y="4135426"/>
            <a:ext cx="1851175" cy="230830"/>
          </a:xfrm>
          <a:prstGeom prst="rect">
            <a:avLst/>
          </a:prstGeom>
        </p:spPr>
        <p:txBody>
          <a:bodyPr lIns="0" tIns="0" rIns="0" bIns="0" rtlCol="0" anchor="t">
            <a:spAutoFit/>
          </a:bodyPr>
          <a:lstStyle/>
          <a:p>
            <a:pPr algn="l">
              <a:lnSpc>
                <a:spcPts val="1781"/>
              </a:lnSpc>
            </a:pPr>
            <a:r>
              <a:rPr lang="fr-FR" sz="1272" spc="-12" noProof="0" dirty="0">
                <a:solidFill>
                  <a:srgbClr val="536070"/>
                </a:solidFill>
                <a:latin typeface="Avenir"/>
              </a:rPr>
              <a:t>RÈGLEMENT INTÉRIEUR </a:t>
            </a:r>
          </a:p>
        </p:txBody>
      </p:sp>
      <p:sp>
        <p:nvSpPr>
          <p:cNvPr id="107" name="TextBox 107"/>
          <p:cNvSpPr txBox="1"/>
          <p:nvPr/>
        </p:nvSpPr>
        <p:spPr>
          <a:xfrm>
            <a:off x="5266897" y="6939629"/>
            <a:ext cx="1995133" cy="400602"/>
          </a:xfrm>
          <a:prstGeom prst="rect">
            <a:avLst/>
          </a:prstGeom>
        </p:spPr>
        <p:txBody>
          <a:bodyPr lIns="0" tIns="0" rIns="0" bIns="0" rtlCol="0" anchor="t">
            <a:spAutoFit/>
          </a:bodyPr>
          <a:lstStyle/>
          <a:p>
            <a:pPr algn="l">
              <a:lnSpc>
                <a:spcPts val="1493"/>
              </a:lnSpc>
            </a:pPr>
            <a:r>
              <a:rPr lang="fr-FR" sz="1272" spc="-24" noProof="0" dirty="0">
                <a:solidFill>
                  <a:srgbClr val="536070"/>
                </a:solidFill>
                <a:latin typeface="Avenir"/>
              </a:rPr>
              <a:t>INTERDICTION DE FUMER </a:t>
            </a:r>
          </a:p>
          <a:p>
            <a:pPr algn="l">
              <a:lnSpc>
                <a:spcPts val="1493"/>
              </a:lnSpc>
            </a:pPr>
            <a:r>
              <a:rPr lang="fr-FR" sz="1272" spc="-24" noProof="0" dirty="0">
                <a:solidFill>
                  <a:srgbClr val="536070"/>
                </a:solidFill>
                <a:latin typeface="Avenir"/>
              </a:rPr>
              <a:t>ET DE VAPOTER</a:t>
            </a:r>
            <a:r>
              <a:rPr lang="fr-FR" sz="1272" spc="-24" noProof="0" dirty="0">
                <a:solidFill>
                  <a:srgbClr val="000000"/>
                </a:solidFill>
                <a:latin typeface="Avenir"/>
              </a:rPr>
              <a:t> </a:t>
            </a:r>
          </a:p>
        </p:txBody>
      </p:sp>
      <p:sp>
        <p:nvSpPr>
          <p:cNvPr id="108" name="TextBox 108"/>
          <p:cNvSpPr txBox="1"/>
          <p:nvPr/>
        </p:nvSpPr>
        <p:spPr>
          <a:xfrm>
            <a:off x="7410450" y="59532"/>
            <a:ext cx="2985549" cy="230830"/>
          </a:xfrm>
          <a:prstGeom prst="rect">
            <a:avLst/>
          </a:prstGeom>
        </p:spPr>
        <p:txBody>
          <a:bodyPr lIns="0" tIns="0" rIns="0" bIns="0" rtlCol="0" anchor="t">
            <a:spAutoFit/>
          </a:bodyPr>
          <a:lstStyle/>
          <a:p>
            <a:pPr algn="l">
              <a:lnSpc>
                <a:spcPts val="1781"/>
              </a:lnSpc>
            </a:pPr>
            <a:r>
              <a:rPr lang="fr-FR" sz="1272" spc="-20" noProof="0" dirty="0">
                <a:solidFill>
                  <a:srgbClr val="536070"/>
                </a:solidFill>
                <a:latin typeface="Avenir"/>
              </a:rPr>
              <a:t>HARCÈLEMENT MORAL ET SEXUEL</a:t>
            </a:r>
            <a:r>
              <a:rPr lang="fr-FR" sz="1272" spc="-20" noProof="0" dirty="0">
                <a:solidFill>
                  <a:srgbClr val="000000"/>
                </a:solidFill>
                <a:latin typeface="Avenir"/>
              </a:rPr>
              <a:t> </a:t>
            </a:r>
          </a:p>
        </p:txBody>
      </p:sp>
      <p:sp>
        <p:nvSpPr>
          <p:cNvPr id="109" name="TextBox 109"/>
          <p:cNvSpPr txBox="1"/>
          <p:nvPr/>
        </p:nvSpPr>
        <p:spPr>
          <a:xfrm>
            <a:off x="3073660" y="4185010"/>
            <a:ext cx="817123" cy="150712"/>
          </a:xfrm>
          <a:prstGeom prst="rect">
            <a:avLst/>
          </a:prstGeom>
        </p:spPr>
        <p:txBody>
          <a:bodyPr lIns="0" tIns="0" rIns="0" bIns="0" rtlCol="0" anchor="t">
            <a:spAutoFit/>
          </a:bodyPr>
          <a:lstStyle/>
          <a:p>
            <a:pPr algn="l">
              <a:lnSpc>
                <a:spcPts val="1187"/>
              </a:lnSpc>
            </a:pPr>
            <a:r>
              <a:rPr lang="fr-FR" sz="848" spc="6" noProof="0" dirty="0">
                <a:solidFill>
                  <a:srgbClr val="536070"/>
                </a:solidFill>
                <a:latin typeface="Avenir Italics"/>
              </a:rPr>
              <a:t>(ART. D.3141-6)</a:t>
            </a:r>
            <a:r>
              <a:rPr lang="fr-FR" sz="848" spc="6" noProof="0" dirty="0">
                <a:solidFill>
                  <a:srgbClr val="000000"/>
                </a:solidFill>
                <a:latin typeface="Avenir Italics"/>
              </a:rPr>
              <a:t> </a:t>
            </a:r>
          </a:p>
        </p:txBody>
      </p:sp>
      <p:sp>
        <p:nvSpPr>
          <p:cNvPr id="110" name="TextBox 110"/>
          <p:cNvSpPr txBox="1"/>
          <p:nvPr/>
        </p:nvSpPr>
        <p:spPr>
          <a:xfrm>
            <a:off x="3377161" y="1211187"/>
            <a:ext cx="970557" cy="150712"/>
          </a:xfrm>
          <a:prstGeom prst="rect">
            <a:avLst/>
          </a:prstGeom>
        </p:spPr>
        <p:txBody>
          <a:bodyPr lIns="0" tIns="0" rIns="0" bIns="0" rtlCol="0" anchor="t">
            <a:spAutoFit/>
          </a:bodyPr>
          <a:lstStyle/>
          <a:p>
            <a:pPr algn="l">
              <a:lnSpc>
                <a:spcPts val="1187"/>
              </a:lnSpc>
            </a:pPr>
            <a:r>
              <a:rPr lang="fr-FR" sz="848" spc="11" noProof="0" dirty="0">
                <a:solidFill>
                  <a:srgbClr val="536070"/>
                </a:solidFill>
                <a:latin typeface="Avenir Italics"/>
              </a:rPr>
              <a:t>(ART. D.4711-1)</a:t>
            </a:r>
            <a:r>
              <a:rPr lang="fr-FR" sz="848" spc="11" noProof="0" dirty="0">
                <a:solidFill>
                  <a:srgbClr val="000000"/>
                </a:solidFill>
                <a:latin typeface="Avenir Italics"/>
              </a:rPr>
              <a:t> </a:t>
            </a:r>
          </a:p>
        </p:txBody>
      </p:sp>
      <p:sp>
        <p:nvSpPr>
          <p:cNvPr id="111" name="TextBox 111"/>
          <p:cNvSpPr txBox="1"/>
          <p:nvPr/>
        </p:nvSpPr>
        <p:spPr>
          <a:xfrm>
            <a:off x="4241459" y="6350157"/>
            <a:ext cx="766162" cy="150712"/>
          </a:xfrm>
          <a:prstGeom prst="rect">
            <a:avLst/>
          </a:prstGeom>
        </p:spPr>
        <p:txBody>
          <a:bodyPr lIns="0" tIns="0" rIns="0" bIns="0" rtlCol="0" anchor="t">
            <a:spAutoFit/>
          </a:bodyPr>
          <a:lstStyle/>
          <a:p>
            <a:pPr algn="l">
              <a:lnSpc>
                <a:spcPts val="1187"/>
              </a:lnSpc>
            </a:pPr>
            <a:r>
              <a:rPr lang="fr-FR" sz="848" spc="5" noProof="0" dirty="0">
                <a:solidFill>
                  <a:srgbClr val="536070"/>
                </a:solidFill>
                <a:latin typeface="Avenir Italics"/>
              </a:rPr>
              <a:t>(ART R.4121-4)</a:t>
            </a:r>
            <a:r>
              <a:rPr lang="fr-FR" sz="848" spc="5" noProof="0" dirty="0">
                <a:solidFill>
                  <a:srgbClr val="000000"/>
                </a:solidFill>
                <a:latin typeface="Avenir Italics"/>
              </a:rPr>
              <a:t> </a:t>
            </a:r>
          </a:p>
        </p:txBody>
      </p:sp>
      <p:sp>
        <p:nvSpPr>
          <p:cNvPr id="112" name="TextBox 112"/>
          <p:cNvSpPr txBox="1"/>
          <p:nvPr/>
        </p:nvSpPr>
        <p:spPr>
          <a:xfrm>
            <a:off x="2029400" y="2700071"/>
            <a:ext cx="784825" cy="150712"/>
          </a:xfrm>
          <a:prstGeom prst="rect">
            <a:avLst/>
          </a:prstGeom>
        </p:spPr>
        <p:txBody>
          <a:bodyPr lIns="0" tIns="0" rIns="0" bIns="0" rtlCol="0" anchor="t">
            <a:spAutoFit/>
          </a:bodyPr>
          <a:lstStyle/>
          <a:p>
            <a:pPr algn="l">
              <a:lnSpc>
                <a:spcPts val="1187"/>
              </a:lnSpc>
            </a:pPr>
            <a:r>
              <a:rPr lang="fr-FR" sz="848" spc="5" noProof="0" dirty="0">
                <a:solidFill>
                  <a:srgbClr val="FFFFFF"/>
                </a:solidFill>
                <a:latin typeface="Avenir Italics"/>
              </a:rPr>
              <a:t>(ART. L.3171-1) </a:t>
            </a:r>
          </a:p>
        </p:txBody>
      </p:sp>
      <p:sp>
        <p:nvSpPr>
          <p:cNvPr id="113" name="TextBox 113"/>
          <p:cNvSpPr txBox="1"/>
          <p:nvPr/>
        </p:nvSpPr>
        <p:spPr>
          <a:xfrm>
            <a:off x="5094577" y="261787"/>
            <a:ext cx="810714" cy="141962"/>
          </a:xfrm>
          <a:prstGeom prst="rect">
            <a:avLst/>
          </a:prstGeom>
        </p:spPr>
        <p:txBody>
          <a:bodyPr lIns="0" tIns="0" rIns="0" bIns="0" rtlCol="0" anchor="t">
            <a:spAutoFit/>
          </a:bodyPr>
          <a:lstStyle/>
          <a:p>
            <a:pPr algn="l">
              <a:lnSpc>
                <a:spcPts val="1187"/>
              </a:lnSpc>
            </a:pPr>
            <a:r>
              <a:rPr lang="fr-FR" sz="848" noProof="0" dirty="0">
                <a:solidFill>
                  <a:srgbClr val="536070"/>
                </a:solidFill>
                <a:latin typeface="Avenir Italics"/>
              </a:rPr>
              <a:t>(ART. R. 2262-3)</a:t>
            </a:r>
            <a:r>
              <a:rPr lang="fr-FR" sz="848" noProof="0" dirty="0">
                <a:solidFill>
                  <a:srgbClr val="000000"/>
                </a:solidFill>
                <a:latin typeface="Avenir Italics"/>
              </a:rPr>
              <a:t> </a:t>
            </a:r>
          </a:p>
        </p:txBody>
      </p:sp>
      <p:sp>
        <p:nvSpPr>
          <p:cNvPr id="114" name="TextBox 114"/>
          <p:cNvSpPr txBox="1"/>
          <p:nvPr/>
        </p:nvSpPr>
        <p:spPr>
          <a:xfrm>
            <a:off x="6019150" y="4908622"/>
            <a:ext cx="809148" cy="150712"/>
          </a:xfrm>
          <a:prstGeom prst="rect">
            <a:avLst/>
          </a:prstGeom>
        </p:spPr>
        <p:txBody>
          <a:bodyPr lIns="0" tIns="0" rIns="0" bIns="0" rtlCol="0" anchor="t">
            <a:spAutoFit/>
          </a:bodyPr>
          <a:lstStyle/>
          <a:p>
            <a:pPr algn="l">
              <a:lnSpc>
                <a:spcPts val="1187"/>
              </a:lnSpc>
            </a:pPr>
            <a:r>
              <a:rPr lang="fr-FR" sz="848" spc="7" noProof="0" dirty="0">
                <a:solidFill>
                  <a:srgbClr val="536070"/>
                </a:solidFill>
                <a:latin typeface="Avenir Italics"/>
              </a:rPr>
              <a:t>(ART D.4711-1)</a:t>
            </a:r>
            <a:r>
              <a:rPr lang="fr-FR" sz="848" spc="7" noProof="0" dirty="0">
                <a:solidFill>
                  <a:srgbClr val="000000"/>
                </a:solidFill>
                <a:latin typeface="Avenir Italics"/>
              </a:rPr>
              <a:t> </a:t>
            </a:r>
          </a:p>
        </p:txBody>
      </p:sp>
      <p:sp>
        <p:nvSpPr>
          <p:cNvPr id="115" name="TextBox 115"/>
          <p:cNvSpPr txBox="1"/>
          <p:nvPr/>
        </p:nvSpPr>
        <p:spPr>
          <a:xfrm>
            <a:off x="6184190" y="4185010"/>
            <a:ext cx="779296" cy="150712"/>
          </a:xfrm>
          <a:prstGeom prst="rect">
            <a:avLst/>
          </a:prstGeom>
        </p:spPr>
        <p:txBody>
          <a:bodyPr lIns="0" tIns="0" rIns="0" bIns="0" rtlCol="0" anchor="t">
            <a:spAutoFit/>
          </a:bodyPr>
          <a:lstStyle/>
          <a:p>
            <a:pPr algn="l">
              <a:lnSpc>
                <a:spcPts val="1187"/>
              </a:lnSpc>
            </a:pPr>
            <a:r>
              <a:rPr lang="fr-FR" sz="848" noProof="0" dirty="0">
                <a:solidFill>
                  <a:srgbClr val="536070"/>
                </a:solidFill>
                <a:latin typeface="Avenir Italics"/>
              </a:rPr>
              <a:t>(ART. R.1321-1)</a:t>
            </a:r>
            <a:r>
              <a:rPr lang="fr-FR" sz="848" noProof="0" dirty="0">
                <a:solidFill>
                  <a:srgbClr val="000000"/>
                </a:solidFill>
                <a:latin typeface="Avenir Italics"/>
              </a:rPr>
              <a:t> </a:t>
            </a:r>
          </a:p>
        </p:txBody>
      </p:sp>
      <p:sp>
        <p:nvSpPr>
          <p:cNvPr id="116" name="TextBox 116"/>
          <p:cNvSpPr txBox="1"/>
          <p:nvPr/>
        </p:nvSpPr>
        <p:spPr>
          <a:xfrm>
            <a:off x="5275333" y="8378158"/>
            <a:ext cx="1943213" cy="609077"/>
          </a:xfrm>
          <a:prstGeom prst="rect">
            <a:avLst/>
          </a:prstGeom>
        </p:spPr>
        <p:txBody>
          <a:bodyPr wrap="square" lIns="0" tIns="0" rIns="0" bIns="0" rtlCol="0" anchor="t">
            <a:spAutoFit/>
          </a:bodyPr>
          <a:lstStyle/>
          <a:p>
            <a:pPr algn="l">
              <a:lnSpc>
                <a:spcPts val="1187"/>
              </a:lnSpc>
            </a:pPr>
            <a:r>
              <a:rPr lang="fr-FR" sz="848" noProof="0" dirty="0">
                <a:solidFill>
                  <a:srgbClr val="536070"/>
                </a:solidFill>
                <a:latin typeface="Avenir"/>
                <a:ea typeface="Avenir"/>
              </a:rPr>
              <a:t>Décret n°2017-633 du 25 avril 2017 relatif aux conditions d’application de l’interdiction de vapoter dans certains lieux à usage collectif.  </a:t>
            </a:r>
          </a:p>
        </p:txBody>
      </p:sp>
      <p:sp>
        <p:nvSpPr>
          <p:cNvPr id="117" name="TextBox 117"/>
          <p:cNvSpPr txBox="1"/>
          <p:nvPr/>
        </p:nvSpPr>
        <p:spPr>
          <a:xfrm>
            <a:off x="5281656" y="9019952"/>
            <a:ext cx="1930567" cy="520889"/>
          </a:xfrm>
          <a:prstGeom prst="rect">
            <a:avLst/>
          </a:prstGeom>
        </p:spPr>
        <p:txBody>
          <a:bodyPr lIns="0" tIns="0" rIns="0" bIns="0" rtlCol="0" anchor="t">
            <a:spAutoFit/>
          </a:bodyPr>
          <a:lstStyle/>
          <a:p>
            <a:pPr algn="just">
              <a:lnSpc>
                <a:spcPts val="1026"/>
              </a:lnSpc>
            </a:pPr>
            <a:r>
              <a:rPr lang="fr-FR" sz="848" spc="1" noProof="0" dirty="0">
                <a:solidFill>
                  <a:srgbClr val="536070"/>
                </a:solidFill>
                <a:latin typeface="Avenir"/>
                <a:ea typeface="Avenir"/>
              </a:rPr>
              <a:t>Décret n°2006-1386 du 15 novembre 2006 fixant les conditions d’application </a:t>
            </a:r>
          </a:p>
          <a:p>
            <a:pPr algn="just">
              <a:lnSpc>
                <a:spcPts val="1026"/>
              </a:lnSpc>
            </a:pPr>
            <a:r>
              <a:rPr lang="fr-FR" sz="848" spc="-7" noProof="0" dirty="0">
                <a:solidFill>
                  <a:srgbClr val="536070"/>
                </a:solidFill>
                <a:latin typeface="Avenir"/>
              </a:rPr>
              <a:t>de l’interdiction de fumer dans les lieux </a:t>
            </a:r>
          </a:p>
          <a:p>
            <a:pPr algn="just">
              <a:lnSpc>
                <a:spcPts val="1026"/>
              </a:lnSpc>
            </a:pPr>
            <a:r>
              <a:rPr lang="fr-FR" sz="848" noProof="0" dirty="0">
                <a:solidFill>
                  <a:srgbClr val="536070"/>
                </a:solidFill>
                <a:latin typeface="Avenir"/>
              </a:rPr>
              <a:t>affectés à un usage collectif.</a:t>
            </a:r>
            <a:r>
              <a:rPr lang="fr-FR" sz="848" noProof="0" dirty="0">
                <a:solidFill>
                  <a:srgbClr val="000000"/>
                </a:solidFill>
                <a:latin typeface="Avenir"/>
              </a:rPr>
              <a:t> </a:t>
            </a:r>
          </a:p>
        </p:txBody>
      </p:sp>
      <p:sp>
        <p:nvSpPr>
          <p:cNvPr id="118" name="TextBox 118"/>
          <p:cNvSpPr txBox="1"/>
          <p:nvPr/>
        </p:nvSpPr>
        <p:spPr>
          <a:xfrm>
            <a:off x="293661" y="6590306"/>
            <a:ext cx="1509705" cy="179779"/>
          </a:xfrm>
          <a:prstGeom prst="rect">
            <a:avLst/>
          </a:prstGeom>
        </p:spPr>
        <p:txBody>
          <a:bodyPr lIns="0" tIns="0" rIns="0" bIns="0" rtlCol="0" anchor="t">
            <a:spAutoFit/>
          </a:bodyPr>
          <a:lstStyle/>
          <a:p>
            <a:pPr algn="l">
              <a:lnSpc>
                <a:spcPts val="1378"/>
              </a:lnSpc>
            </a:pPr>
            <a:r>
              <a:rPr lang="fr-FR" sz="984" spc="-1" noProof="0" dirty="0">
                <a:solidFill>
                  <a:srgbClr val="536070"/>
                </a:solidFill>
                <a:latin typeface="Avenir"/>
              </a:rPr>
              <a:t>Lieu et modalités d’accès : </a:t>
            </a:r>
          </a:p>
        </p:txBody>
      </p:sp>
      <p:sp>
        <p:nvSpPr>
          <p:cNvPr id="119" name="TextBox 119"/>
          <p:cNvSpPr txBox="1"/>
          <p:nvPr/>
        </p:nvSpPr>
        <p:spPr>
          <a:xfrm>
            <a:off x="3509285" y="1656842"/>
            <a:ext cx="547730" cy="179738"/>
          </a:xfrm>
          <a:prstGeom prst="rect">
            <a:avLst/>
          </a:prstGeom>
        </p:spPr>
        <p:txBody>
          <a:bodyPr lIns="0" tIns="0" rIns="0" bIns="0" rtlCol="0" anchor="t">
            <a:spAutoFit/>
          </a:bodyPr>
          <a:lstStyle/>
          <a:p>
            <a:pPr algn="l">
              <a:lnSpc>
                <a:spcPts val="1378"/>
              </a:lnSpc>
            </a:pPr>
            <a:r>
              <a:rPr lang="fr-FR" sz="984" spc="-8" noProof="0" dirty="0">
                <a:solidFill>
                  <a:srgbClr val="536070"/>
                </a:solidFill>
                <a:latin typeface="Avenir"/>
              </a:rPr>
              <a:t>Pompiers</a:t>
            </a:r>
            <a:r>
              <a:rPr lang="fr-FR" sz="984" spc="-8" noProof="0" dirty="0">
                <a:solidFill>
                  <a:srgbClr val="000000"/>
                </a:solidFill>
                <a:latin typeface="Avenir"/>
              </a:rPr>
              <a:t> </a:t>
            </a:r>
          </a:p>
        </p:txBody>
      </p:sp>
      <p:sp>
        <p:nvSpPr>
          <p:cNvPr id="120" name="TextBox 120"/>
          <p:cNvSpPr txBox="1"/>
          <p:nvPr/>
        </p:nvSpPr>
        <p:spPr>
          <a:xfrm>
            <a:off x="3895908" y="5874477"/>
            <a:ext cx="559046" cy="425272"/>
          </a:xfrm>
          <a:prstGeom prst="rect">
            <a:avLst/>
          </a:prstGeom>
        </p:spPr>
        <p:txBody>
          <a:bodyPr lIns="0" tIns="0" rIns="0" bIns="0" rtlCol="0" anchor="t">
            <a:spAutoFit/>
          </a:bodyPr>
          <a:lstStyle/>
          <a:p>
            <a:pPr>
              <a:lnSpc>
                <a:spcPts val="1713"/>
              </a:lnSpc>
            </a:pPr>
            <a:r>
              <a:rPr lang="fr-FR" sz="984" spc="-4" noProof="0" dirty="0">
                <a:solidFill>
                  <a:srgbClr val="536070"/>
                </a:solidFill>
                <a:latin typeface="Avenir"/>
              </a:rPr>
              <a:t>Contact : Horaires : </a:t>
            </a:r>
          </a:p>
        </p:txBody>
      </p:sp>
      <p:sp>
        <p:nvSpPr>
          <p:cNvPr id="121" name="TextBox 121"/>
          <p:cNvSpPr txBox="1"/>
          <p:nvPr/>
        </p:nvSpPr>
        <p:spPr>
          <a:xfrm>
            <a:off x="2823799" y="7575842"/>
            <a:ext cx="2268985" cy="1154162"/>
          </a:xfrm>
          <a:prstGeom prst="rect">
            <a:avLst/>
          </a:prstGeom>
        </p:spPr>
        <p:txBody>
          <a:bodyPr lIns="0" tIns="0" rIns="0" bIns="0" rtlCol="0" anchor="t">
            <a:spAutoFit/>
          </a:bodyPr>
          <a:lstStyle/>
          <a:p>
            <a:pPr algn="l">
              <a:lnSpc>
                <a:spcPts val="984"/>
              </a:lnSpc>
            </a:pPr>
            <a:r>
              <a:rPr lang="fr-FR" sz="984" spc="9" noProof="0" dirty="0">
                <a:solidFill>
                  <a:srgbClr val="536070"/>
                </a:solidFill>
                <a:latin typeface="Avenir"/>
              </a:rPr>
              <a:t>A l’audition du signal d’évacuation ou sur ordre d'un responsable/guide file d’évacuation :</a:t>
            </a:r>
          </a:p>
          <a:p>
            <a:pPr algn="l">
              <a:lnSpc>
                <a:spcPts val="984"/>
              </a:lnSpc>
            </a:pPr>
            <a:r>
              <a:rPr lang="fr-FR" sz="984" b="1" spc="-8" noProof="0" dirty="0">
                <a:solidFill>
                  <a:srgbClr val="536070"/>
                </a:solidFill>
                <a:latin typeface="Avenir Bold" panose="020B0604020202020204" charset="0"/>
              </a:rPr>
              <a:t>Dirigez-vous vers </a:t>
            </a:r>
            <a:r>
              <a:rPr lang="fr-FR" sz="984" spc="-8" noProof="0" dirty="0">
                <a:solidFill>
                  <a:srgbClr val="536070"/>
                </a:solidFill>
                <a:latin typeface="Avenir Bold"/>
              </a:rPr>
              <a:t>les sorties les plus proches</a:t>
            </a:r>
            <a:r>
              <a:rPr lang="fr-FR" sz="984" spc="-8" noProof="0" dirty="0">
                <a:solidFill>
                  <a:srgbClr val="536070"/>
                </a:solidFill>
                <a:latin typeface="Avenir"/>
              </a:rPr>
              <a:t> et allez </a:t>
            </a:r>
            <a:r>
              <a:rPr lang="fr-FR" sz="984" spc="-8" noProof="0" dirty="0">
                <a:solidFill>
                  <a:srgbClr val="536070"/>
                </a:solidFill>
                <a:latin typeface="Avenir Bold"/>
              </a:rPr>
              <a:t>au point de rassemblement</a:t>
            </a:r>
          </a:p>
          <a:p>
            <a:pPr algn="l">
              <a:lnSpc>
                <a:spcPts val="984"/>
              </a:lnSpc>
            </a:pPr>
            <a:r>
              <a:rPr lang="fr-FR" sz="984" spc="-8" noProof="0" dirty="0">
                <a:solidFill>
                  <a:srgbClr val="536070"/>
                </a:solidFill>
                <a:latin typeface="Avenir Bold"/>
              </a:rPr>
              <a:t>Ne pas revenir en arrière</a:t>
            </a:r>
          </a:p>
          <a:p>
            <a:pPr algn="l">
              <a:lnSpc>
                <a:spcPts val="984"/>
              </a:lnSpc>
            </a:pPr>
            <a:r>
              <a:rPr lang="fr-FR" sz="984" spc="6" noProof="0" dirty="0">
                <a:solidFill>
                  <a:srgbClr val="536070"/>
                </a:solidFill>
                <a:latin typeface="Avenir Bold" panose="020B0604020202020204" charset="0"/>
              </a:rPr>
              <a:t>N'utilisez pas les ascenseurs et monte-charges</a:t>
            </a:r>
            <a:r>
              <a:rPr lang="fr-FR" sz="984" spc="6" noProof="0" dirty="0">
                <a:solidFill>
                  <a:srgbClr val="000000"/>
                </a:solidFill>
                <a:latin typeface="Avenir Bold" panose="020B0604020202020204" charset="0"/>
              </a:rPr>
              <a:t> </a:t>
            </a:r>
          </a:p>
        </p:txBody>
      </p:sp>
      <p:sp>
        <p:nvSpPr>
          <p:cNvPr id="122" name="TextBox 122"/>
          <p:cNvSpPr txBox="1"/>
          <p:nvPr/>
        </p:nvSpPr>
        <p:spPr>
          <a:xfrm>
            <a:off x="5951843" y="1656842"/>
            <a:ext cx="538395" cy="179738"/>
          </a:xfrm>
          <a:prstGeom prst="rect">
            <a:avLst/>
          </a:prstGeom>
        </p:spPr>
        <p:txBody>
          <a:bodyPr lIns="0" tIns="0" rIns="0" bIns="0" rtlCol="0" anchor="t">
            <a:spAutoFit/>
          </a:bodyPr>
          <a:lstStyle/>
          <a:p>
            <a:pPr algn="l">
              <a:lnSpc>
                <a:spcPts val="1378"/>
              </a:lnSpc>
            </a:pPr>
            <a:r>
              <a:rPr lang="fr-FR" sz="984" spc="-2" noProof="0" dirty="0">
                <a:solidFill>
                  <a:srgbClr val="536070"/>
                </a:solidFill>
                <a:latin typeface="Avenir"/>
              </a:rPr>
              <a:t>Urgences </a:t>
            </a:r>
          </a:p>
        </p:txBody>
      </p:sp>
      <p:sp>
        <p:nvSpPr>
          <p:cNvPr id="123" name="TextBox 123"/>
          <p:cNvSpPr txBox="1"/>
          <p:nvPr/>
        </p:nvSpPr>
        <p:spPr>
          <a:xfrm>
            <a:off x="323304" y="2861442"/>
            <a:ext cx="557065" cy="1144492"/>
          </a:xfrm>
          <a:prstGeom prst="rect">
            <a:avLst/>
          </a:prstGeom>
        </p:spPr>
        <p:txBody>
          <a:bodyPr lIns="0" tIns="0" rIns="0" bIns="0" rtlCol="0" anchor="t">
            <a:spAutoFit/>
          </a:bodyPr>
          <a:lstStyle/>
          <a:p>
            <a:pPr algn="l">
              <a:lnSpc>
                <a:spcPts val="1864"/>
              </a:lnSpc>
            </a:pPr>
            <a:r>
              <a:rPr lang="fr-FR" sz="984" noProof="0" dirty="0">
                <a:solidFill>
                  <a:srgbClr val="FFFFFF"/>
                </a:solidFill>
                <a:latin typeface="Avenir Bold"/>
              </a:rPr>
              <a:t>Lundi</a:t>
            </a:r>
            <a:r>
              <a:rPr lang="fr-FR" sz="984" noProof="0" dirty="0">
                <a:solidFill>
                  <a:srgbClr val="000000"/>
                </a:solidFill>
                <a:latin typeface="Avenir Bold"/>
              </a:rPr>
              <a:t> </a:t>
            </a:r>
            <a:r>
              <a:rPr lang="fr-FR" sz="984" noProof="0" dirty="0">
                <a:solidFill>
                  <a:srgbClr val="FFFFFF"/>
                </a:solidFill>
                <a:latin typeface="Avenir Bold"/>
              </a:rPr>
              <a:t>Mardi</a:t>
            </a:r>
            <a:r>
              <a:rPr lang="fr-FR" sz="984" noProof="0" dirty="0">
                <a:solidFill>
                  <a:srgbClr val="000000"/>
                </a:solidFill>
                <a:latin typeface="Avenir Bold"/>
              </a:rPr>
              <a:t> </a:t>
            </a:r>
            <a:r>
              <a:rPr lang="fr-FR" sz="984" noProof="0" dirty="0">
                <a:solidFill>
                  <a:srgbClr val="FFFFFF"/>
                </a:solidFill>
                <a:latin typeface="Avenir Bold"/>
              </a:rPr>
              <a:t>Mercredi</a:t>
            </a:r>
            <a:r>
              <a:rPr lang="fr-FR" sz="984" noProof="0" dirty="0">
                <a:solidFill>
                  <a:srgbClr val="000000"/>
                </a:solidFill>
                <a:latin typeface="Avenir Bold"/>
              </a:rPr>
              <a:t> </a:t>
            </a:r>
            <a:r>
              <a:rPr lang="fr-FR" sz="984" noProof="0" dirty="0">
                <a:solidFill>
                  <a:srgbClr val="FFFFFF"/>
                </a:solidFill>
                <a:latin typeface="Avenir Bold"/>
              </a:rPr>
              <a:t>Jeudi</a:t>
            </a:r>
            <a:r>
              <a:rPr lang="fr-FR" sz="984" noProof="0" dirty="0">
                <a:solidFill>
                  <a:srgbClr val="000000"/>
                </a:solidFill>
                <a:latin typeface="Avenir Bold"/>
              </a:rPr>
              <a:t> </a:t>
            </a:r>
            <a:r>
              <a:rPr lang="fr-FR" sz="984" noProof="0" dirty="0">
                <a:solidFill>
                  <a:srgbClr val="FFFFFF"/>
                </a:solidFill>
                <a:latin typeface="Avenir Bold"/>
              </a:rPr>
              <a:t>Vendredi</a:t>
            </a:r>
            <a:r>
              <a:rPr lang="fr-FR" sz="984" noProof="0" dirty="0">
                <a:solidFill>
                  <a:srgbClr val="000000"/>
                </a:solidFill>
                <a:latin typeface="Avenir Bold"/>
              </a:rPr>
              <a:t> </a:t>
            </a:r>
          </a:p>
        </p:txBody>
      </p:sp>
      <p:sp>
        <p:nvSpPr>
          <p:cNvPr id="124" name="TextBox 124"/>
          <p:cNvSpPr txBox="1"/>
          <p:nvPr/>
        </p:nvSpPr>
        <p:spPr>
          <a:xfrm>
            <a:off x="439547" y="7509788"/>
            <a:ext cx="2190107" cy="2630848"/>
          </a:xfrm>
          <a:prstGeom prst="rect">
            <a:avLst/>
          </a:prstGeom>
        </p:spPr>
        <p:txBody>
          <a:bodyPr lIns="0" tIns="0" rIns="0" bIns="0" rtlCol="0" anchor="t">
            <a:spAutoFit/>
          </a:bodyPr>
          <a:lstStyle/>
          <a:p>
            <a:pPr algn="just">
              <a:lnSpc>
                <a:spcPts val="1188"/>
              </a:lnSpc>
            </a:pPr>
            <a:r>
              <a:rPr lang="fr-FR" sz="984" spc="0" noProof="0" dirty="0">
                <a:solidFill>
                  <a:srgbClr val="536070"/>
                </a:solidFill>
                <a:latin typeface="Avenir Bold"/>
              </a:rPr>
              <a:t>Gardez votre calme, déclenchez l’alarme et téléphonez aux numéros </a:t>
            </a:r>
          </a:p>
          <a:p>
            <a:pPr algn="just">
              <a:lnSpc>
                <a:spcPts val="1188"/>
              </a:lnSpc>
            </a:pPr>
            <a:r>
              <a:rPr lang="fr-FR" sz="984" noProof="0" dirty="0">
                <a:solidFill>
                  <a:srgbClr val="536070"/>
                </a:solidFill>
                <a:latin typeface="Avenir Bold"/>
              </a:rPr>
              <a:t>    18 ou      112</a:t>
            </a:r>
          </a:p>
          <a:p>
            <a:pPr algn="just">
              <a:lnSpc>
                <a:spcPts val="1188"/>
              </a:lnSpc>
            </a:pPr>
            <a:endParaRPr lang="fr-FR" sz="984" noProof="0" dirty="0">
              <a:solidFill>
                <a:srgbClr val="536070"/>
              </a:solidFill>
              <a:latin typeface="Avenir Bold"/>
            </a:endParaRPr>
          </a:p>
          <a:p>
            <a:pPr algn="just">
              <a:lnSpc>
                <a:spcPts val="1188"/>
              </a:lnSpc>
            </a:pPr>
            <a:r>
              <a:rPr lang="fr-FR" sz="984" noProof="0" dirty="0">
                <a:solidFill>
                  <a:srgbClr val="536070"/>
                </a:solidFill>
                <a:latin typeface="Avenir"/>
              </a:rPr>
              <a:t>Attaquez l’incendie à la base </a:t>
            </a:r>
          </a:p>
          <a:p>
            <a:pPr algn="just">
              <a:lnSpc>
                <a:spcPts val="1188"/>
              </a:lnSpc>
            </a:pPr>
            <a:r>
              <a:rPr lang="fr-FR" sz="984" noProof="0" dirty="0">
                <a:solidFill>
                  <a:srgbClr val="536070"/>
                </a:solidFill>
                <a:latin typeface="Avenir"/>
              </a:rPr>
              <a:t>des flammes au moyen d’extincteur sans prendre de risques</a:t>
            </a:r>
            <a:r>
              <a:rPr lang="fr-FR" sz="984" noProof="0" dirty="0">
                <a:solidFill>
                  <a:srgbClr val="000000"/>
                </a:solidFill>
                <a:latin typeface="Avenir"/>
              </a:rPr>
              <a:t> </a:t>
            </a:r>
          </a:p>
          <a:p>
            <a:pPr algn="just">
              <a:lnSpc>
                <a:spcPts val="1188"/>
              </a:lnSpc>
            </a:pPr>
            <a:endParaRPr lang="fr-FR" sz="984" noProof="0" dirty="0">
              <a:solidFill>
                <a:srgbClr val="000000"/>
              </a:solidFill>
              <a:latin typeface="Avenir"/>
            </a:endParaRPr>
          </a:p>
          <a:p>
            <a:pPr algn="just">
              <a:lnSpc>
                <a:spcPts val="1188"/>
              </a:lnSpc>
            </a:pPr>
            <a:r>
              <a:rPr lang="fr-FR" sz="984" spc="5" noProof="0" dirty="0">
                <a:solidFill>
                  <a:srgbClr val="536070"/>
                </a:solidFill>
                <a:latin typeface="Avenir"/>
              </a:rPr>
              <a:t>Dans la chaleur et la fumée, </a:t>
            </a:r>
          </a:p>
          <a:p>
            <a:pPr algn="just">
              <a:lnSpc>
                <a:spcPts val="1188"/>
              </a:lnSpc>
            </a:pPr>
            <a:r>
              <a:rPr lang="fr-FR" sz="984" spc="5" noProof="0" dirty="0">
                <a:solidFill>
                  <a:srgbClr val="536070"/>
                </a:solidFill>
                <a:latin typeface="Avenir"/>
              </a:rPr>
              <a:t>BAISSEZ-VOUS, l’air frais est près du sol et la visibilité est meilleure. </a:t>
            </a:r>
          </a:p>
          <a:p>
            <a:pPr algn="just">
              <a:lnSpc>
                <a:spcPts val="619"/>
              </a:lnSpc>
            </a:pPr>
            <a:endParaRPr lang="fr-FR" sz="984" spc="5" noProof="0" dirty="0">
              <a:solidFill>
                <a:srgbClr val="536070"/>
              </a:solidFill>
              <a:latin typeface="Avenir"/>
            </a:endParaRPr>
          </a:p>
          <a:p>
            <a:pPr algn="just">
              <a:lnSpc>
                <a:spcPts val="2460"/>
              </a:lnSpc>
            </a:pPr>
            <a:r>
              <a:rPr lang="fr-FR" sz="984" spc="2" noProof="0" dirty="0">
                <a:solidFill>
                  <a:srgbClr val="536070"/>
                </a:solidFill>
                <a:latin typeface="Avenir"/>
              </a:rPr>
              <a:t>Référent Santé et Sécurité : </a:t>
            </a:r>
          </a:p>
          <a:p>
            <a:pPr algn="just">
              <a:lnSpc>
                <a:spcPts val="492"/>
              </a:lnSpc>
            </a:pPr>
            <a:r>
              <a:rPr lang="fr-FR" sz="984" b="1" spc="3" noProof="0" dirty="0">
                <a:solidFill>
                  <a:srgbClr val="536070"/>
                </a:solidFill>
                <a:latin typeface="Avenir"/>
              </a:rPr>
              <a:t>XXX XXXX </a:t>
            </a:r>
            <a:r>
              <a:rPr lang="fr-FR" sz="984" b="1" spc="3" noProof="0" dirty="0" err="1">
                <a:solidFill>
                  <a:srgbClr val="536070"/>
                </a:solidFill>
                <a:latin typeface="Avenir"/>
              </a:rPr>
              <a:t>XXXX</a:t>
            </a:r>
            <a:endParaRPr lang="fr-FR" sz="984" b="1" spc="3" noProof="0" dirty="0">
              <a:solidFill>
                <a:srgbClr val="000000"/>
              </a:solidFill>
              <a:latin typeface="Avenir"/>
            </a:endParaRPr>
          </a:p>
          <a:p>
            <a:pPr algn="just">
              <a:lnSpc>
                <a:spcPts val="630"/>
              </a:lnSpc>
            </a:pPr>
            <a:endParaRPr lang="fr-FR" sz="984" spc="3" noProof="0" dirty="0">
              <a:solidFill>
                <a:srgbClr val="000000"/>
              </a:solidFill>
              <a:latin typeface="Avenir"/>
            </a:endParaRPr>
          </a:p>
          <a:p>
            <a:pPr algn="just">
              <a:lnSpc>
                <a:spcPts val="2460"/>
              </a:lnSpc>
            </a:pPr>
            <a:r>
              <a:rPr lang="fr-FR" sz="984" spc="-8" noProof="0" dirty="0">
                <a:solidFill>
                  <a:srgbClr val="536070"/>
                </a:solidFill>
                <a:latin typeface="Avenir Bold"/>
              </a:rPr>
              <a:t>Prévenez la Direction :</a:t>
            </a:r>
            <a:r>
              <a:rPr lang="fr-FR" sz="984" spc="-8" noProof="0" dirty="0">
                <a:solidFill>
                  <a:srgbClr val="000000"/>
                </a:solidFill>
                <a:latin typeface="Avenir Bold"/>
              </a:rPr>
              <a:t> </a:t>
            </a:r>
          </a:p>
          <a:p>
            <a:pPr algn="just">
              <a:lnSpc>
                <a:spcPts val="525"/>
              </a:lnSpc>
            </a:pPr>
            <a:r>
              <a:rPr lang="fr-FR" sz="984" noProof="0" dirty="0">
                <a:solidFill>
                  <a:srgbClr val="536070"/>
                </a:solidFill>
                <a:latin typeface="Avenir Bold Italics"/>
              </a:rPr>
              <a:t>NOM ET PRENOM - TELEPHONE</a:t>
            </a:r>
          </a:p>
        </p:txBody>
      </p:sp>
      <p:sp>
        <p:nvSpPr>
          <p:cNvPr id="125" name="TextBox 125"/>
          <p:cNvSpPr txBox="1"/>
          <p:nvPr/>
        </p:nvSpPr>
        <p:spPr>
          <a:xfrm>
            <a:off x="1869609" y="6564036"/>
            <a:ext cx="912699" cy="165430"/>
          </a:xfrm>
          <a:prstGeom prst="rect">
            <a:avLst/>
          </a:prstGeom>
        </p:spPr>
        <p:txBody>
          <a:bodyPr lIns="0" tIns="0" rIns="0" bIns="0" rtlCol="0" anchor="t">
            <a:spAutoFit/>
          </a:bodyPr>
          <a:lstStyle/>
          <a:p>
            <a:pPr algn="l">
              <a:lnSpc>
                <a:spcPts val="1378"/>
              </a:lnSpc>
            </a:pPr>
            <a:r>
              <a:rPr lang="fr-FR" sz="984" spc="0" noProof="0" dirty="0">
                <a:solidFill>
                  <a:srgbClr val="536070"/>
                </a:solidFill>
                <a:latin typeface="Avenir Italics"/>
              </a:rPr>
              <a:t>Remplir ici</a:t>
            </a:r>
          </a:p>
        </p:txBody>
      </p:sp>
      <p:sp>
        <p:nvSpPr>
          <p:cNvPr id="126" name="TextBox 126"/>
          <p:cNvSpPr txBox="1"/>
          <p:nvPr/>
        </p:nvSpPr>
        <p:spPr>
          <a:xfrm>
            <a:off x="1642170" y="2160113"/>
            <a:ext cx="869052" cy="209521"/>
          </a:xfrm>
          <a:prstGeom prst="rect">
            <a:avLst/>
          </a:prstGeom>
        </p:spPr>
        <p:txBody>
          <a:bodyPr lIns="0" tIns="0" rIns="0" bIns="0" rtlCol="0" anchor="t">
            <a:spAutoFit/>
          </a:bodyPr>
          <a:lstStyle/>
          <a:p>
            <a:pPr>
              <a:lnSpc>
                <a:spcPts val="1696"/>
              </a:lnSpc>
            </a:pPr>
            <a:r>
              <a:rPr lang="fr-FR" sz="984" noProof="0" dirty="0">
                <a:solidFill>
                  <a:srgbClr val="536070"/>
                </a:solidFill>
                <a:latin typeface="Avenir Italics"/>
              </a:rPr>
              <a:t>09 69 36 00 00 </a:t>
            </a:r>
          </a:p>
        </p:txBody>
      </p:sp>
      <p:sp>
        <p:nvSpPr>
          <p:cNvPr id="127" name="TextBox 127"/>
          <p:cNvSpPr txBox="1"/>
          <p:nvPr/>
        </p:nvSpPr>
        <p:spPr>
          <a:xfrm>
            <a:off x="2778693" y="2618753"/>
            <a:ext cx="740271" cy="1373710"/>
          </a:xfrm>
          <a:prstGeom prst="rect">
            <a:avLst/>
          </a:prstGeom>
        </p:spPr>
        <p:txBody>
          <a:bodyPr lIns="0" tIns="0" rIns="0" bIns="0" rtlCol="0" anchor="t">
            <a:spAutoFit/>
          </a:bodyPr>
          <a:lstStyle/>
          <a:p>
            <a:pPr algn="ctr">
              <a:lnSpc>
                <a:spcPts val="1867"/>
              </a:lnSpc>
            </a:pPr>
            <a:r>
              <a:rPr lang="fr-FR" sz="984" noProof="0" dirty="0">
                <a:solidFill>
                  <a:srgbClr val="FFFFFF"/>
                </a:solidFill>
                <a:latin typeface="Avenir Bold"/>
              </a:rPr>
              <a:t>Matin </a:t>
            </a:r>
          </a:p>
          <a:p>
            <a:pPr algn="ctr">
              <a:lnSpc>
                <a:spcPts val="1867"/>
              </a:lnSpc>
            </a:pPr>
            <a:r>
              <a:rPr lang="fr-FR" sz="984" noProof="0" dirty="0">
                <a:solidFill>
                  <a:srgbClr val="FFFFFF"/>
                </a:solidFill>
                <a:latin typeface="Avenir Italics"/>
              </a:rPr>
              <a:t>8h00-12h00 </a:t>
            </a:r>
            <a:r>
              <a:rPr lang="fr-FR" sz="984" noProof="0" dirty="0" err="1">
                <a:solidFill>
                  <a:srgbClr val="FFFFFF"/>
                </a:solidFill>
                <a:latin typeface="Avenir Italics"/>
              </a:rPr>
              <a:t>8h00-12h00</a:t>
            </a:r>
            <a:r>
              <a:rPr lang="fr-FR" sz="984" noProof="0" dirty="0">
                <a:solidFill>
                  <a:srgbClr val="FFFFFF"/>
                </a:solidFill>
                <a:latin typeface="Avenir Italics"/>
              </a:rPr>
              <a:t> </a:t>
            </a:r>
            <a:r>
              <a:rPr lang="fr-FR" sz="984" noProof="0" dirty="0" err="1">
                <a:solidFill>
                  <a:srgbClr val="FFFFFF"/>
                </a:solidFill>
                <a:latin typeface="Avenir Italics"/>
              </a:rPr>
              <a:t>8h00-12h00</a:t>
            </a:r>
            <a:r>
              <a:rPr lang="fr-FR" sz="984" noProof="0" dirty="0">
                <a:solidFill>
                  <a:srgbClr val="FFFFFF"/>
                </a:solidFill>
                <a:latin typeface="Avenir Italics"/>
              </a:rPr>
              <a:t> </a:t>
            </a:r>
            <a:r>
              <a:rPr lang="fr-FR" sz="984" noProof="0" dirty="0" err="1">
                <a:solidFill>
                  <a:srgbClr val="FFFFFF"/>
                </a:solidFill>
                <a:latin typeface="Avenir Italics"/>
              </a:rPr>
              <a:t>8h00-12h00</a:t>
            </a:r>
            <a:r>
              <a:rPr lang="fr-FR" sz="984" noProof="0" dirty="0">
                <a:solidFill>
                  <a:srgbClr val="FFFFFF"/>
                </a:solidFill>
                <a:latin typeface="Avenir Italics"/>
              </a:rPr>
              <a:t> </a:t>
            </a:r>
            <a:r>
              <a:rPr lang="fr-FR" sz="984" noProof="0" dirty="0" err="1">
                <a:solidFill>
                  <a:srgbClr val="FFFFFF"/>
                </a:solidFill>
                <a:latin typeface="Avenir Italics"/>
              </a:rPr>
              <a:t>8h00-12h00</a:t>
            </a:r>
            <a:r>
              <a:rPr lang="fr-FR" sz="984" noProof="0" dirty="0">
                <a:solidFill>
                  <a:srgbClr val="FFFFFF"/>
                </a:solidFill>
                <a:latin typeface="Avenir Italics"/>
              </a:rPr>
              <a:t> </a:t>
            </a:r>
          </a:p>
        </p:txBody>
      </p:sp>
      <p:sp>
        <p:nvSpPr>
          <p:cNvPr id="128" name="TextBox 128"/>
          <p:cNvSpPr txBox="1"/>
          <p:nvPr/>
        </p:nvSpPr>
        <p:spPr>
          <a:xfrm>
            <a:off x="2826968" y="8764712"/>
            <a:ext cx="1960388" cy="179779"/>
          </a:xfrm>
          <a:prstGeom prst="rect">
            <a:avLst/>
          </a:prstGeom>
        </p:spPr>
        <p:txBody>
          <a:bodyPr lIns="0" tIns="0" rIns="0" bIns="0" rtlCol="0" anchor="t">
            <a:spAutoFit/>
          </a:bodyPr>
          <a:lstStyle/>
          <a:p>
            <a:pPr algn="l">
              <a:lnSpc>
                <a:spcPts val="1378"/>
              </a:lnSpc>
            </a:pPr>
            <a:r>
              <a:rPr lang="fr-FR" sz="984" spc="7" noProof="0" dirty="0">
                <a:solidFill>
                  <a:srgbClr val="536070"/>
                </a:solidFill>
                <a:latin typeface="Avenir Bold"/>
              </a:rPr>
              <a:t>POINT DE RASSEMBLEMENT</a:t>
            </a:r>
            <a:r>
              <a:rPr lang="fr-FR" sz="984" spc="7" noProof="0" dirty="0">
                <a:solidFill>
                  <a:srgbClr val="000000"/>
                </a:solidFill>
                <a:latin typeface="Avenir Bold"/>
              </a:rPr>
              <a:t> </a:t>
            </a:r>
          </a:p>
        </p:txBody>
      </p:sp>
      <p:sp>
        <p:nvSpPr>
          <p:cNvPr id="129" name="TextBox 129"/>
          <p:cNvSpPr txBox="1"/>
          <p:nvPr/>
        </p:nvSpPr>
        <p:spPr>
          <a:xfrm>
            <a:off x="3890783" y="4385468"/>
            <a:ext cx="1653340" cy="218671"/>
          </a:xfrm>
          <a:prstGeom prst="rect">
            <a:avLst/>
          </a:prstGeom>
        </p:spPr>
        <p:txBody>
          <a:bodyPr lIns="0" tIns="0" rIns="0" bIns="0" rtlCol="0" anchor="t">
            <a:spAutoFit/>
          </a:bodyPr>
          <a:lstStyle/>
          <a:p>
            <a:pPr>
              <a:lnSpc>
                <a:spcPts val="1781"/>
              </a:lnSpc>
            </a:pPr>
            <a:r>
              <a:rPr lang="fr-FR" sz="984" spc="10" noProof="0" dirty="0">
                <a:solidFill>
                  <a:srgbClr val="536070"/>
                </a:solidFill>
                <a:latin typeface="Avenir"/>
              </a:rPr>
              <a:t>Lieu d’affichage :</a:t>
            </a:r>
            <a:r>
              <a:rPr lang="fr-FR" sz="984" spc="10" noProof="0" dirty="0">
                <a:solidFill>
                  <a:srgbClr val="000000"/>
                </a:solidFill>
                <a:latin typeface="Avenir"/>
              </a:rPr>
              <a:t> </a:t>
            </a:r>
          </a:p>
        </p:txBody>
      </p:sp>
      <p:sp>
        <p:nvSpPr>
          <p:cNvPr id="130" name="TextBox 130"/>
          <p:cNvSpPr txBox="1"/>
          <p:nvPr/>
        </p:nvSpPr>
        <p:spPr>
          <a:xfrm>
            <a:off x="5594053" y="2592598"/>
            <a:ext cx="804931" cy="1373222"/>
          </a:xfrm>
          <a:prstGeom prst="rect">
            <a:avLst/>
          </a:prstGeom>
        </p:spPr>
        <p:txBody>
          <a:bodyPr lIns="0" tIns="0" rIns="0" bIns="0" rtlCol="0" anchor="t">
            <a:spAutoFit/>
          </a:bodyPr>
          <a:lstStyle/>
          <a:p>
            <a:pPr algn="ctr">
              <a:lnSpc>
                <a:spcPts val="1867"/>
              </a:lnSpc>
            </a:pPr>
            <a:r>
              <a:rPr lang="fr-FR" sz="984" noProof="0" dirty="0">
                <a:solidFill>
                  <a:srgbClr val="FFFFFF"/>
                </a:solidFill>
                <a:latin typeface="Avenir Bold"/>
              </a:rPr>
              <a:t>Après-Midi </a:t>
            </a:r>
            <a:r>
              <a:rPr lang="fr-FR" sz="984" noProof="0" dirty="0">
                <a:solidFill>
                  <a:srgbClr val="FFFFFF"/>
                </a:solidFill>
                <a:latin typeface="Avenir Italics"/>
              </a:rPr>
              <a:t>13h00-17h00 </a:t>
            </a:r>
            <a:r>
              <a:rPr lang="fr-FR" sz="984" noProof="0" dirty="0" err="1">
                <a:solidFill>
                  <a:srgbClr val="FFFFFF"/>
                </a:solidFill>
                <a:latin typeface="Avenir Italics"/>
              </a:rPr>
              <a:t>13h00-17h00</a:t>
            </a:r>
            <a:r>
              <a:rPr lang="fr-FR" sz="984" noProof="0" dirty="0">
                <a:solidFill>
                  <a:srgbClr val="FFFFFF"/>
                </a:solidFill>
                <a:latin typeface="Avenir Italics"/>
              </a:rPr>
              <a:t> </a:t>
            </a:r>
            <a:r>
              <a:rPr lang="fr-FR" sz="984" noProof="0" dirty="0" err="1">
                <a:solidFill>
                  <a:srgbClr val="FFFFFF"/>
                </a:solidFill>
                <a:latin typeface="Avenir Italics"/>
              </a:rPr>
              <a:t>13h00-17h00</a:t>
            </a:r>
            <a:r>
              <a:rPr lang="fr-FR" sz="984" noProof="0" dirty="0">
                <a:solidFill>
                  <a:srgbClr val="FFFFFF"/>
                </a:solidFill>
                <a:latin typeface="Avenir Italics"/>
              </a:rPr>
              <a:t> </a:t>
            </a:r>
            <a:r>
              <a:rPr lang="fr-FR" sz="984" noProof="0" dirty="0" err="1">
                <a:solidFill>
                  <a:srgbClr val="FFFFFF"/>
                </a:solidFill>
                <a:latin typeface="Avenir Italics"/>
              </a:rPr>
              <a:t>13h00-17h00</a:t>
            </a:r>
            <a:r>
              <a:rPr lang="fr-FR" sz="984" noProof="0" dirty="0">
                <a:solidFill>
                  <a:srgbClr val="FFFFFF"/>
                </a:solidFill>
                <a:latin typeface="Avenir Italics"/>
              </a:rPr>
              <a:t> 13h00-16h00 </a:t>
            </a:r>
          </a:p>
        </p:txBody>
      </p:sp>
      <p:sp>
        <p:nvSpPr>
          <p:cNvPr id="131" name="TextBox 131"/>
          <p:cNvSpPr txBox="1"/>
          <p:nvPr/>
        </p:nvSpPr>
        <p:spPr>
          <a:xfrm>
            <a:off x="2525270" y="445986"/>
            <a:ext cx="3951835" cy="194284"/>
          </a:xfrm>
          <a:prstGeom prst="rect">
            <a:avLst/>
          </a:prstGeom>
        </p:spPr>
        <p:txBody>
          <a:bodyPr lIns="0" tIns="0" rIns="0" bIns="0" rtlCol="0" anchor="t">
            <a:spAutoFit/>
          </a:bodyPr>
          <a:lstStyle/>
          <a:p>
            <a:pPr algn="l">
              <a:lnSpc>
                <a:spcPts val="1696"/>
              </a:lnSpc>
            </a:pPr>
            <a:r>
              <a:rPr lang="fr-FR" sz="984" noProof="0" dirty="0">
                <a:solidFill>
                  <a:srgbClr val="536070"/>
                </a:solidFill>
                <a:latin typeface="Avenir Italics"/>
              </a:rPr>
              <a:t>Remplir ici nom convention collective</a:t>
            </a:r>
          </a:p>
        </p:txBody>
      </p:sp>
      <p:sp>
        <p:nvSpPr>
          <p:cNvPr id="132" name="TextBox 132"/>
          <p:cNvSpPr txBox="1"/>
          <p:nvPr/>
        </p:nvSpPr>
        <p:spPr>
          <a:xfrm>
            <a:off x="368835" y="10132050"/>
            <a:ext cx="2152302" cy="179536"/>
          </a:xfrm>
          <a:prstGeom prst="rect">
            <a:avLst/>
          </a:prstGeom>
        </p:spPr>
        <p:txBody>
          <a:bodyPr wrap="square" lIns="0" tIns="0" rIns="0" bIns="0" rtlCol="0" anchor="t">
            <a:spAutoFit/>
          </a:bodyPr>
          <a:lstStyle/>
          <a:p>
            <a:pPr algn="just">
              <a:lnSpc>
                <a:spcPts val="712"/>
              </a:lnSpc>
            </a:pPr>
            <a:r>
              <a:rPr lang="fr-FR" sz="712" noProof="0" dirty="0">
                <a:solidFill>
                  <a:srgbClr val="536070"/>
                </a:solidFill>
                <a:latin typeface="Avenir Italics"/>
              </a:rPr>
              <a:t>Procédure « incendie/évacuation » consultable au </a:t>
            </a:r>
            <a:r>
              <a:rPr lang="fr-FR" sz="712" noProof="0" dirty="0" err="1">
                <a:solidFill>
                  <a:srgbClr val="536070"/>
                </a:solidFill>
                <a:latin typeface="Avenir Italics"/>
              </a:rPr>
              <a:t>siege</a:t>
            </a:r>
            <a:r>
              <a:rPr lang="fr-FR" sz="712" noProof="0" dirty="0">
                <a:solidFill>
                  <a:srgbClr val="536070"/>
                </a:solidFill>
                <a:latin typeface="Avenir Italics"/>
              </a:rPr>
              <a:t> social.</a:t>
            </a:r>
          </a:p>
        </p:txBody>
      </p:sp>
      <p:sp>
        <p:nvSpPr>
          <p:cNvPr id="133" name="TextBox 133"/>
          <p:cNvSpPr txBox="1"/>
          <p:nvPr/>
        </p:nvSpPr>
        <p:spPr>
          <a:xfrm>
            <a:off x="4035441" y="924158"/>
            <a:ext cx="3181078" cy="123047"/>
          </a:xfrm>
          <a:prstGeom prst="rect">
            <a:avLst/>
          </a:prstGeom>
        </p:spPr>
        <p:txBody>
          <a:bodyPr lIns="0" tIns="0" rIns="0" bIns="0" rtlCol="0" anchor="t">
            <a:spAutoFit/>
          </a:bodyPr>
          <a:lstStyle/>
          <a:p>
            <a:pPr algn="l">
              <a:lnSpc>
                <a:spcPts val="997"/>
              </a:lnSpc>
            </a:pPr>
            <a:r>
              <a:rPr lang="fr-FR" sz="712" noProof="0" dirty="0">
                <a:solidFill>
                  <a:srgbClr val="536070"/>
                </a:solidFill>
                <a:latin typeface="Avenir"/>
              </a:rPr>
              <a:t>et insérer ici lien internet vers convention collective.</a:t>
            </a:r>
            <a:r>
              <a:rPr lang="fr-FR" sz="712" noProof="0" dirty="0">
                <a:solidFill>
                  <a:srgbClr val="000000"/>
                </a:solidFill>
                <a:latin typeface="Avenir"/>
                <a:hlinkClick r:id="rId14" tooltip="http://www.legifrance.gouv.fr/conv_coll/id/KALITEXT000005650226/"/>
              </a:rPr>
              <a:t> </a:t>
            </a:r>
          </a:p>
        </p:txBody>
      </p:sp>
      <p:sp>
        <p:nvSpPr>
          <p:cNvPr id="134" name="TextBox 134"/>
          <p:cNvSpPr txBox="1"/>
          <p:nvPr/>
        </p:nvSpPr>
        <p:spPr>
          <a:xfrm>
            <a:off x="6501459" y="1681141"/>
            <a:ext cx="671703" cy="131141"/>
          </a:xfrm>
          <a:prstGeom prst="rect">
            <a:avLst/>
          </a:prstGeom>
        </p:spPr>
        <p:txBody>
          <a:bodyPr lIns="0" tIns="0" rIns="0" bIns="0" rtlCol="0" anchor="t">
            <a:spAutoFit/>
          </a:bodyPr>
          <a:lstStyle/>
          <a:p>
            <a:pPr algn="l">
              <a:lnSpc>
                <a:spcPts val="997"/>
              </a:lnSpc>
            </a:pPr>
            <a:r>
              <a:rPr lang="fr-FR" sz="712" noProof="0" dirty="0">
                <a:solidFill>
                  <a:srgbClr val="536070"/>
                </a:solidFill>
                <a:latin typeface="Avenir Italics"/>
              </a:rPr>
              <a:t>(malentendants)</a:t>
            </a:r>
            <a:r>
              <a:rPr lang="fr-FR" sz="712" noProof="0" dirty="0">
                <a:solidFill>
                  <a:srgbClr val="000000"/>
                </a:solidFill>
                <a:latin typeface="Avenir Italics"/>
              </a:rPr>
              <a:t> </a:t>
            </a:r>
          </a:p>
        </p:txBody>
      </p:sp>
      <p:sp>
        <p:nvSpPr>
          <p:cNvPr id="135" name="TextBox 135"/>
          <p:cNvSpPr txBox="1"/>
          <p:nvPr/>
        </p:nvSpPr>
        <p:spPr>
          <a:xfrm>
            <a:off x="7442006" y="280837"/>
            <a:ext cx="2443869" cy="2989168"/>
          </a:xfrm>
          <a:prstGeom prst="rect">
            <a:avLst/>
          </a:prstGeom>
        </p:spPr>
        <p:txBody>
          <a:bodyPr lIns="0" tIns="0" rIns="0" bIns="0" rtlCol="0" anchor="t">
            <a:spAutoFit/>
          </a:bodyPr>
          <a:lstStyle/>
          <a:p>
            <a:pPr algn="just">
              <a:lnSpc>
                <a:spcPts val="707"/>
              </a:lnSpc>
            </a:pPr>
            <a:r>
              <a:rPr lang="fr-FR" sz="707" spc="0" noProof="0" dirty="0">
                <a:solidFill>
                  <a:srgbClr val="000000"/>
                </a:solidFill>
                <a:latin typeface="Avenir Bold"/>
              </a:rPr>
              <a:t>Article L. 1152-4 du Code du Travail </a:t>
            </a:r>
          </a:p>
          <a:p>
            <a:pPr algn="just">
              <a:lnSpc>
                <a:spcPts val="707"/>
              </a:lnSpc>
            </a:pPr>
            <a:r>
              <a:rPr lang="fr-FR" sz="707" spc="0" noProof="0" dirty="0">
                <a:solidFill>
                  <a:srgbClr val="000000"/>
                </a:solidFill>
                <a:latin typeface="Avenir Italics"/>
                <a:ea typeface="Avenir Italics"/>
              </a:rPr>
              <a:t>Modifié par ORDONNANCE n°2014-699 du 26 juin 2014 - art. 2 </a:t>
            </a:r>
          </a:p>
          <a:p>
            <a:pPr algn="just">
              <a:lnSpc>
                <a:spcPts val="707"/>
              </a:lnSpc>
            </a:pPr>
            <a:r>
              <a:rPr lang="fr-FR" sz="707" spc="0" noProof="0" dirty="0">
                <a:solidFill>
                  <a:srgbClr val="000000"/>
                </a:solidFill>
                <a:latin typeface="Avenir"/>
              </a:rPr>
              <a:t>L’employeur prend toutes dispositions nécessaires en vue de prévenir les agissements de harcèlement moral. </a:t>
            </a:r>
          </a:p>
          <a:p>
            <a:pPr algn="just">
              <a:lnSpc>
                <a:spcPts val="707"/>
              </a:lnSpc>
            </a:pPr>
            <a:r>
              <a:rPr lang="fr-FR" sz="707" spc="0" noProof="0" dirty="0">
                <a:solidFill>
                  <a:srgbClr val="000000"/>
                </a:solidFill>
                <a:latin typeface="Avenir"/>
              </a:rPr>
              <a:t>Les personnes mentionnées à l’article L.1152-2 sont informées par tout moyen du texte de l’article222-33-2du code pénal. </a:t>
            </a:r>
          </a:p>
          <a:p>
            <a:pPr algn="just">
              <a:lnSpc>
                <a:spcPts val="707"/>
              </a:lnSpc>
            </a:pPr>
            <a:r>
              <a:rPr lang="fr-FR" sz="707" noProof="0" dirty="0">
                <a:solidFill>
                  <a:srgbClr val="000000"/>
                </a:solidFill>
                <a:latin typeface="Avenir Bold"/>
              </a:rPr>
              <a:t>Article 222-33-2 du Code Pénal </a:t>
            </a:r>
          </a:p>
          <a:p>
            <a:pPr algn="just">
              <a:lnSpc>
                <a:spcPts val="707"/>
              </a:lnSpc>
            </a:pPr>
            <a:r>
              <a:rPr lang="fr-FR" sz="707" noProof="0" dirty="0">
                <a:solidFill>
                  <a:srgbClr val="000000"/>
                </a:solidFill>
                <a:latin typeface="Avenir Italics"/>
                <a:ea typeface="Avenir Italics"/>
              </a:rPr>
              <a:t>Modifié par LOI n°2014-873 du 4 août 2014 - art. 40 </a:t>
            </a:r>
          </a:p>
          <a:p>
            <a:pPr algn="just">
              <a:lnSpc>
                <a:spcPts val="707"/>
              </a:lnSpc>
            </a:pPr>
            <a:r>
              <a:rPr lang="fr-FR" sz="707" noProof="0" dirty="0">
                <a:solidFill>
                  <a:srgbClr val="000000"/>
                </a:solidFill>
                <a:latin typeface="Avenir"/>
              </a:rPr>
              <a:t>Le fait de harceler autrui par des propos ou comportements répétés ayant pour objet ou pour effet une dégradation des conditions</a:t>
            </a:r>
          </a:p>
          <a:p>
            <a:pPr algn="just">
              <a:lnSpc>
                <a:spcPts val="707"/>
              </a:lnSpc>
            </a:pPr>
            <a:r>
              <a:rPr lang="fr-FR" sz="707" spc="14" noProof="0" dirty="0">
                <a:solidFill>
                  <a:srgbClr val="000000"/>
                </a:solidFill>
                <a:latin typeface="Avenir"/>
                <a:ea typeface="Avenir"/>
              </a:rPr>
              <a:t>ayant pour objet ou pour effet une dégradation des conditions de travail susceptible de porter atteinte à ses droits et à sa dignité, d’altérer sa santé physique ou mentale ou de compromettre son avenir professionnel, est puni de deux ans d’emprisonnement et de 30 000﻿ € d'amende.</a:t>
            </a:r>
          </a:p>
          <a:p>
            <a:pPr algn="just">
              <a:lnSpc>
                <a:spcPts val="707"/>
              </a:lnSpc>
            </a:pPr>
            <a:r>
              <a:rPr lang="fr-FR" sz="707" spc="14" noProof="0" dirty="0">
                <a:solidFill>
                  <a:srgbClr val="000000"/>
                </a:solidFill>
                <a:latin typeface="Avenir Bold"/>
              </a:rPr>
              <a:t>Article L. 1153-5 du Code du Travail </a:t>
            </a:r>
          </a:p>
          <a:p>
            <a:pPr algn="just">
              <a:lnSpc>
                <a:spcPts val="707"/>
              </a:lnSpc>
            </a:pPr>
            <a:r>
              <a:rPr lang="fr-FR" sz="707" spc="14" noProof="0" dirty="0">
                <a:solidFill>
                  <a:srgbClr val="000000"/>
                </a:solidFill>
                <a:latin typeface="Avenir Italics"/>
                <a:ea typeface="Avenir Italics"/>
              </a:rPr>
              <a:t>Modifié par LOI n°2018-771 du 5 septembre 2018 - art 105 (V)</a:t>
            </a:r>
          </a:p>
          <a:p>
            <a:pPr algn="just">
              <a:lnSpc>
                <a:spcPts val="707"/>
              </a:lnSpc>
            </a:pPr>
            <a:r>
              <a:rPr lang="fr-FR" sz="707" spc="14" noProof="0" dirty="0">
                <a:solidFill>
                  <a:srgbClr val="000000"/>
                </a:solidFill>
                <a:latin typeface="Avenir"/>
              </a:rPr>
              <a:t>L'employeur prend toutes dispositions nécessaires en vue de prévenir les faits de harcèlement sexuel, d'y mettre un terme et de les sanctionner.</a:t>
            </a:r>
          </a:p>
          <a:p>
            <a:pPr algn="just">
              <a:lnSpc>
                <a:spcPts val="707"/>
              </a:lnSpc>
            </a:pPr>
            <a:r>
              <a:rPr lang="fr-FR" sz="707" spc="14" noProof="0" dirty="0">
                <a:solidFill>
                  <a:srgbClr val="000000"/>
                </a:solidFill>
                <a:latin typeface="Avenir"/>
              </a:rPr>
              <a:t>Dans les lieux de travail ainsi que dans les locaux ou à la porte des locaux où se fait l'embauche les personnes mentionnées à l’article L. 1153- 2 sont informées par tout moyen du texte de l’article 222-33 du code pénal ainsi que des actions contentieuses civiles et pénales ouvertes en matière de harcèlement sexuel et des coordonnées des autorités et services compétents. La liste de ces services est définie par décret. </a:t>
            </a:r>
          </a:p>
        </p:txBody>
      </p:sp>
      <p:sp>
        <p:nvSpPr>
          <p:cNvPr id="136" name="TextBox 136"/>
          <p:cNvSpPr txBox="1"/>
          <p:nvPr/>
        </p:nvSpPr>
        <p:spPr>
          <a:xfrm>
            <a:off x="9998893" y="280837"/>
            <a:ext cx="2443869" cy="2540425"/>
          </a:xfrm>
          <a:prstGeom prst="rect">
            <a:avLst/>
          </a:prstGeom>
        </p:spPr>
        <p:txBody>
          <a:bodyPr lIns="0" tIns="0" rIns="0" bIns="0" rtlCol="0" anchor="t">
            <a:spAutoFit/>
          </a:bodyPr>
          <a:lstStyle/>
          <a:p>
            <a:pPr algn="just">
              <a:lnSpc>
                <a:spcPts val="707"/>
              </a:lnSpc>
            </a:pPr>
            <a:r>
              <a:rPr lang="fr-FR" sz="707" noProof="0" dirty="0">
                <a:solidFill>
                  <a:srgbClr val="231F20"/>
                </a:solidFill>
                <a:latin typeface="Avenir Bold"/>
              </a:rPr>
              <a:t>Le texte de l’article 222-33 du code Pénal </a:t>
            </a:r>
            <a:r>
              <a:rPr lang="fr-FR" sz="707" noProof="0" dirty="0">
                <a:solidFill>
                  <a:srgbClr val="231F20"/>
                </a:solidFill>
                <a:latin typeface="Avenir"/>
              </a:rPr>
              <a:t>est affiche dans les lieux de travail ainsi que dans les locaux ou à la porte des locaux où se fait l'embauche.</a:t>
            </a:r>
          </a:p>
          <a:p>
            <a:pPr algn="just">
              <a:lnSpc>
                <a:spcPts val="707"/>
              </a:lnSpc>
            </a:pPr>
            <a:r>
              <a:rPr lang="fr-FR" sz="707" noProof="0" dirty="0">
                <a:solidFill>
                  <a:srgbClr val="231F20"/>
                </a:solidFill>
                <a:latin typeface="Avenir Bold"/>
              </a:rPr>
              <a:t>Article 222-33 du Code Pénal </a:t>
            </a:r>
          </a:p>
          <a:p>
            <a:pPr algn="just">
              <a:lnSpc>
                <a:spcPts val="707"/>
              </a:lnSpc>
            </a:pPr>
            <a:r>
              <a:rPr lang="fr-FR" sz="707" noProof="0" dirty="0">
                <a:solidFill>
                  <a:srgbClr val="231F20"/>
                </a:solidFill>
                <a:latin typeface="Avenir Italics"/>
                <a:ea typeface="Avenir Italics"/>
              </a:rPr>
              <a:t>Modifié par LOI n°2018-703 du 3 août 2018 - art. 11 Modifié par LOI n°2018-703 du 3 août 2018 - art. 13 </a:t>
            </a:r>
          </a:p>
          <a:p>
            <a:pPr algn="just">
              <a:lnSpc>
                <a:spcPts val="707"/>
              </a:lnSpc>
            </a:pPr>
            <a:r>
              <a:rPr lang="fr-FR" sz="707" spc="-4" noProof="0" dirty="0">
                <a:solidFill>
                  <a:srgbClr val="231F20"/>
                </a:solidFill>
                <a:latin typeface="Avenir Bold"/>
              </a:rPr>
              <a:t>I. - Le harcèlement sexuel est</a:t>
            </a:r>
            <a:r>
              <a:rPr lang="fr-FR" sz="707" spc="-4" noProof="0" dirty="0">
                <a:solidFill>
                  <a:srgbClr val="231F20"/>
                </a:solidFill>
                <a:latin typeface="Avenir"/>
              </a:rPr>
              <a:t> le fait d’imposer à une personne, de façon répétée, des propos ou comportements à connotation sexuelle ou sexiste qui soit portent atteinte à sa dignité en raison de leur caractère dégradant ou humiliant, soit créent à son encontre une situation intimidante, hostile ou offensante.</a:t>
            </a:r>
          </a:p>
          <a:p>
            <a:pPr algn="just">
              <a:lnSpc>
                <a:spcPts val="707"/>
              </a:lnSpc>
            </a:pPr>
            <a:r>
              <a:rPr lang="fr-FR" sz="707" spc="-6" noProof="0" dirty="0">
                <a:solidFill>
                  <a:srgbClr val="231F20"/>
                </a:solidFill>
                <a:latin typeface="Avenir"/>
              </a:rPr>
              <a:t>L’infraction est également constituée : </a:t>
            </a:r>
          </a:p>
          <a:p>
            <a:pPr algn="just">
              <a:lnSpc>
                <a:spcPts val="707"/>
              </a:lnSpc>
            </a:pPr>
            <a:r>
              <a:rPr lang="fr-FR" sz="707" spc="13" noProof="0" dirty="0">
                <a:solidFill>
                  <a:srgbClr val="231F20"/>
                </a:solidFill>
                <a:latin typeface="Avenir"/>
                <a:ea typeface="Avenir"/>
              </a:rPr>
              <a:t>1° Lorsque ces propos ou comportements sont imposés à une même victime par plusieurs personnes, de manière concertée ou à l’instigation de l’une d’elles, alors même que chacune de ces personnes n’a pas agi de façon répétée ; </a:t>
            </a:r>
          </a:p>
          <a:p>
            <a:pPr algn="just">
              <a:lnSpc>
                <a:spcPts val="707"/>
              </a:lnSpc>
            </a:pPr>
            <a:r>
              <a:rPr lang="fr-FR" sz="707" spc="12" noProof="0" dirty="0">
                <a:solidFill>
                  <a:srgbClr val="231F20"/>
                </a:solidFill>
                <a:latin typeface="Avenir"/>
                <a:ea typeface="Avenir"/>
              </a:rPr>
              <a:t>2° Lorsque ces propos ou comportements sont imposés à une même victime, successivement, par plusieurs personnes qui, même en l’absence de concertation, savent que ces propos ou comportements caractérisent une répétition. </a:t>
            </a:r>
          </a:p>
          <a:p>
            <a:pPr algn="just">
              <a:lnSpc>
                <a:spcPts val="707"/>
              </a:lnSpc>
            </a:pPr>
            <a:r>
              <a:rPr lang="fr-FR" sz="707" spc="-6" noProof="0" dirty="0">
                <a:solidFill>
                  <a:srgbClr val="231F20"/>
                </a:solidFill>
                <a:latin typeface="Avenir Bold"/>
              </a:rPr>
              <a:t>II. - Est assimilé au harcèlement sexuel</a:t>
            </a:r>
            <a:r>
              <a:rPr lang="fr-FR" sz="707" spc="-6" noProof="0" dirty="0">
                <a:solidFill>
                  <a:srgbClr val="231F20"/>
                </a:solidFill>
                <a:latin typeface="Avenir"/>
              </a:rPr>
              <a:t> le fait, même non répété, d'user de toute forme de pression grave dans le but réel ou apparent d'obtenir un acte de nature sexuelle, que celui-ci soit recherché au profit de l'auteur des faits ou au profit d'un tiers.</a:t>
            </a:r>
          </a:p>
        </p:txBody>
      </p:sp>
      <p:sp>
        <p:nvSpPr>
          <p:cNvPr id="137" name="TextBox 137"/>
          <p:cNvSpPr txBox="1"/>
          <p:nvPr/>
        </p:nvSpPr>
        <p:spPr>
          <a:xfrm>
            <a:off x="1004070" y="7111862"/>
            <a:ext cx="1072627" cy="263849"/>
          </a:xfrm>
          <a:prstGeom prst="rect">
            <a:avLst/>
          </a:prstGeom>
        </p:spPr>
        <p:txBody>
          <a:bodyPr lIns="0" tIns="0" rIns="0" bIns="0" rtlCol="0" anchor="t">
            <a:spAutoFit/>
          </a:bodyPr>
          <a:lstStyle/>
          <a:p>
            <a:pPr algn="l">
              <a:lnSpc>
                <a:spcPts val="1972"/>
              </a:lnSpc>
            </a:pPr>
            <a:r>
              <a:rPr lang="fr-FR" sz="1408" noProof="0" dirty="0">
                <a:solidFill>
                  <a:srgbClr val="ED1C24"/>
                </a:solidFill>
                <a:latin typeface="Avenir Bold"/>
              </a:rPr>
              <a:t>INCENDIE</a:t>
            </a:r>
            <a:r>
              <a:rPr lang="fr-FR" sz="1408" noProof="0" dirty="0">
                <a:solidFill>
                  <a:srgbClr val="000000"/>
                </a:solidFill>
                <a:latin typeface="Avenir Bold"/>
              </a:rPr>
              <a:t> </a:t>
            </a:r>
          </a:p>
        </p:txBody>
      </p:sp>
      <p:sp>
        <p:nvSpPr>
          <p:cNvPr id="138" name="TextBox 138"/>
          <p:cNvSpPr txBox="1"/>
          <p:nvPr/>
        </p:nvSpPr>
        <p:spPr>
          <a:xfrm>
            <a:off x="3583469" y="7130279"/>
            <a:ext cx="1313596" cy="263849"/>
          </a:xfrm>
          <a:prstGeom prst="rect">
            <a:avLst/>
          </a:prstGeom>
        </p:spPr>
        <p:txBody>
          <a:bodyPr lIns="0" tIns="0" rIns="0" bIns="0" rtlCol="0" anchor="t">
            <a:spAutoFit/>
          </a:bodyPr>
          <a:lstStyle/>
          <a:p>
            <a:pPr algn="l">
              <a:lnSpc>
                <a:spcPts val="1972"/>
              </a:lnSpc>
            </a:pPr>
            <a:r>
              <a:rPr lang="fr-FR" sz="1408" noProof="0" dirty="0">
                <a:solidFill>
                  <a:srgbClr val="0CB25E"/>
                </a:solidFill>
                <a:latin typeface="Avenir Bold"/>
              </a:rPr>
              <a:t>EVACUATION</a:t>
            </a:r>
            <a:r>
              <a:rPr lang="fr-FR" sz="1408" noProof="0" dirty="0">
                <a:solidFill>
                  <a:srgbClr val="000000"/>
                </a:solidFill>
                <a:latin typeface="Avenir Bold"/>
              </a:rPr>
              <a:t> </a:t>
            </a:r>
          </a:p>
        </p:txBody>
      </p:sp>
      <p:sp>
        <p:nvSpPr>
          <p:cNvPr id="139" name="TextBox 139"/>
          <p:cNvSpPr txBox="1"/>
          <p:nvPr/>
        </p:nvSpPr>
        <p:spPr>
          <a:xfrm>
            <a:off x="5277450" y="9598664"/>
            <a:ext cx="1938979" cy="609077"/>
          </a:xfrm>
          <a:prstGeom prst="rect">
            <a:avLst/>
          </a:prstGeom>
        </p:spPr>
        <p:txBody>
          <a:bodyPr wrap="square" lIns="0" tIns="0" rIns="0" bIns="0" rtlCol="0" anchor="t">
            <a:spAutoFit/>
          </a:bodyPr>
          <a:lstStyle/>
          <a:p>
            <a:pPr algn="l">
              <a:lnSpc>
                <a:spcPts val="1187"/>
              </a:lnSpc>
            </a:pPr>
            <a:r>
              <a:rPr lang="fr-FR" sz="848" spc="3" noProof="0" dirty="0">
                <a:solidFill>
                  <a:srgbClr val="536070"/>
                </a:solidFill>
                <a:latin typeface="Avenir"/>
              </a:rPr>
              <a:t>Pour arrêter de fumer, faites vous aider en appelant le 39 89 (0,15 €/min, depuis un poste fixe, Tabac Info Service.</a:t>
            </a:r>
          </a:p>
        </p:txBody>
      </p:sp>
      <p:sp>
        <p:nvSpPr>
          <p:cNvPr id="141" name="TextBox 141"/>
          <p:cNvSpPr txBox="1"/>
          <p:nvPr/>
        </p:nvSpPr>
        <p:spPr>
          <a:xfrm>
            <a:off x="842320" y="1402991"/>
            <a:ext cx="266348" cy="296436"/>
          </a:xfrm>
          <a:prstGeom prst="rect">
            <a:avLst/>
          </a:prstGeom>
        </p:spPr>
        <p:txBody>
          <a:bodyPr lIns="0" tIns="0" rIns="0" bIns="0" rtlCol="0" anchor="t">
            <a:spAutoFit/>
          </a:bodyPr>
          <a:lstStyle/>
          <a:p>
            <a:pPr algn="l">
              <a:lnSpc>
                <a:spcPts val="2185"/>
              </a:lnSpc>
            </a:pPr>
            <a:r>
              <a:rPr lang="fr-FR" sz="1561" spc="-29" noProof="0" dirty="0">
                <a:solidFill>
                  <a:srgbClr val="00AEEF"/>
                </a:solidFill>
                <a:latin typeface="Avenir"/>
              </a:rPr>
              <a:t>15</a:t>
            </a:r>
            <a:r>
              <a:rPr lang="fr-FR" sz="1561" spc="-29" noProof="0" dirty="0">
                <a:solidFill>
                  <a:srgbClr val="000000"/>
                </a:solidFill>
                <a:latin typeface="Avenir"/>
              </a:rPr>
              <a:t> </a:t>
            </a:r>
          </a:p>
        </p:txBody>
      </p:sp>
      <p:sp>
        <p:nvSpPr>
          <p:cNvPr id="142" name="TextBox 142"/>
          <p:cNvSpPr txBox="1"/>
          <p:nvPr/>
        </p:nvSpPr>
        <p:spPr>
          <a:xfrm>
            <a:off x="2203138" y="1441091"/>
            <a:ext cx="373146" cy="414057"/>
          </a:xfrm>
          <a:prstGeom prst="rect">
            <a:avLst/>
          </a:prstGeom>
        </p:spPr>
        <p:txBody>
          <a:bodyPr lIns="0" tIns="0" rIns="0" bIns="0" rtlCol="0" anchor="t">
            <a:spAutoFit/>
          </a:bodyPr>
          <a:lstStyle/>
          <a:p>
            <a:pPr algn="ctr">
              <a:lnSpc>
                <a:spcPts val="1728"/>
              </a:lnSpc>
            </a:pPr>
            <a:r>
              <a:rPr lang="fr-FR" sz="1561" spc="-29" noProof="0" dirty="0">
                <a:solidFill>
                  <a:srgbClr val="25408F"/>
                </a:solidFill>
                <a:latin typeface="Avenir"/>
              </a:rPr>
              <a:t>17</a:t>
            </a:r>
            <a:r>
              <a:rPr lang="fr-FR" sz="1561" spc="-29" noProof="0" dirty="0">
                <a:solidFill>
                  <a:srgbClr val="000000"/>
                </a:solidFill>
                <a:latin typeface="Avenir"/>
              </a:rPr>
              <a:t> </a:t>
            </a:r>
          </a:p>
          <a:p>
            <a:pPr algn="ctr">
              <a:lnSpc>
                <a:spcPts val="1325"/>
              </a:lnSpc>
            </a:pPr>
            <a:r>
              <a:rPr lang="fr-FR" sz="984" spc="-8" noProof="0" dirty="0">
                <a:solidFill>
                  <a:srgbClr val="536070"/>
                </a:solidFill>
                <a:latin typeface="Avenir"/>
              </a:rPr>
              <a:t>Police</a:t>
            </a:r>
            <a:r>
              <a:rPr lang="fr-FR" sz="984" spc="-8" noProof="0" dirty="0">
                <a:solidFill>
                  <a:srgbClr val="000000"/>
                </a:solidFill>
                <a:latin typeface="Avenir"/>
              </a:rPr>
              <a:t> </a:t>
            </a:r>
          </a:p>
        </p:txBody>
      </p:sp>
      <p:sp>
        <p:nvSpPr>
          <p:cNvPr id="143" name="TextBox 143"/>
          <p:cNvSpPr txBox="1"/>
          <p:nvPr/>
        </p:nvSpPr>
        <p:spPr>
          <a:xfrm>
            <a:off x="3649976" y="1402991"/>
            <a:ext cx="266348" cy="296436"/>
          </a:xfrm>
          <a:prstGeom prst="rect">
            <a:avLst/>
          </a:prstGeom>
        </p:spPr>
        <p:txBody>
          <a:bodyPr lIns="0" tIns="0" rIns="0" bIns="0" rtlCol="0" anchor="t">
            <a:spAutoFit/>
          </a:bodyPr>
          <a:lstStyle/>
          <a:p>
            <a:pPr algn="l">
              <a:lnSpc>
                <a:spcPts val="2185"/>
              </a:lnSpc>
            </a:pPr>
            <a:r>
              <a:rPr lang="fr-FR" sz="1561" spc="-29" noProof="0" dirty="0">
                <a:solidFill>
                  <a:srgbClr val="D2232A"/>
                </a:solidFill>
                <a:latin typeface="Avenir"/>
              </a:rPr>
              <a:t>18</a:t>
            </a:r>
            <a:r>
              <a:rPr lang="fr-FR" sz="1561" spc="-29" noProof="0" dirty="0">
                <a:solidFill>
                  <a:srgbClr val="000000"/>
                </a:solidFill>
                <a:latin typeface="Avenir"/>
              </a:rPr>
              <a:t> </a:t>
            </a:r>
          </a:p>
        </p:txBody>
      </p:sp>
      <p:sp>
        <p:nvSpPr>
          <p:cNvPr id="144" name="TextBox 144"/>
          <p:cNvSpPr txBox="1"/>
          <p:nvPr/>
        </p:nvSpPr>
        <p:spPr>
          <a:xfrm>
            <a:off x="5051463" y="1402991"/>
            <a:ext cx="371961" cy="296436"/>
          </a:xfrm>
          <a:prstGeom prst="rect">
            <a:avLst/>
          </a:prstGeom>
        </p:spPr>
        <p:txBody>
          <a:bodyPr lIns="0" tIns="0" rIns="0" bIns="0" rtlCol="0" anchor="t">
            <a:spAutoFit/>
          </a:bodyPr>
          <a:lstStyle/>
          <a:p>
            <a:pPr algn="l">
              <a:lnSpc>
                <a:spcPts val="2185"/>
              </a:lnSpc>
            </a:pPr>
            <a:r>
              <a:rPr lang="fr-FR" sz="1561" spc="-29" noProof="0" dirty="0">
                <a:solidFill>
                  <a:srgbClr val="25408F"/>
                </a:solidFill>
                <a:latin typeface="Avenir"/>
              </a:rPr>
              <a:t>112</a:t>
            </a:r>
            <a:r>
              <a:rPr lang="fr-FR" sz="1561" spc="-29" noProof="0" dirty="0">
                <a:solidFill>
                  <a:srgbClr val="000000"/>
                </a:solidFill>
                <a:latin typeface="Avenir"/>
              </a:rPr>
              <a:t> </a:t>
            </a:r>
          </a:p>
        </p:txBody>
      </p:sp>
      <p:sp>
        <p:nvSpPr>
          <p:cNvPr id="145" name="TextBox 145"/>
          <p:cNvSpPr txBox="1"/>
          <p:nvPr/>
        </p:nvSpPr>
        <p:spPr>
          <a:xfrm>
            <a:off x="6391535" y="1402991"/>
            <a:ext cx="371961" cy="296436"/>
          </a:xfrm>
          <a:prstGeom prst="rect">
            <a:avLst/>
          </a:prstGeom>
        </p:spPr>
        <p:txBody>
          <a:bodyPr lIns="0" tIns="0" rIns="0" bIns="0" rtlCol="0" anchor="t">
            <a:spAutoFit/>
          </a:bodyPr>
          <a:lstStyle/>
          <a:p>
            <a:pPr algn="l">
              <a:lnSpc>
                <a:spcPts val="2185"/>
              </a:lnSpc>
            </a:pPr>
            <a:r>
              <a:rPr lang="fr-FR" sz="1561" spc="-29" noProof="0" dirty="0">
                <a:solidFill>
                  <a:srgbClr val="DFB231"/>
                </a:solidFill>
                <a:latin typeface="Avenir"/>
              </a:rPr>
              <a:t>114</a:t>
            </a:r>
            <a:r>
              <a:rPr lang="fr-FR" sz="1561" spc="-29" noProof="0" dirty="0">
                <a:solidFill>
                  <a:srgbClr val="000000"/>
                </a:solidFill>
                <a:latin typeface="Avenir"/>
              </a:rPr>
              <a:t> </a:t>
            </a:r>
          </a:p>
        </p:txBody>
      </p:sp>
      <p:sp>
        <p:nvSpPr>
          <p:cNvPr id="146" name="TextBox 146"/>
          <p:cNvSpPr txBox="1"/>
          <p:nvPr/>
        </p:nvSpPr>
        <p:spPr>
          <a:xfrm>
            <a:off x="1134484" y="1936441"/>
            <a:ext cx="869052" cy="209521"/>
          </a:xfrm>
          <a:prstGeom prst="rect">
            <a:avLst/>
          </a:prstGeom>
        </p:spPr>
        <p:txBody>
          <a:bodyPr lIns="0" tIns="0" rIns="0" bIns="0" rtlCol="0" anchor="t">
            <a:spAutoFit/>
          </a:bodyPr>
          <a:lstStyle/>
          <a:p>
            <a:pPr algn="l">
              <a:lnSpc>
                <a:spcPts val="1696"/>
              </a:lnSpc>
            </a:pPr>
            <a:r>
              <a:rPr lang="fr-FR" sz="984" noProof="0" dirty="0">
                <a:solidFill>
                  <a:srgbClr val="536070"/>
                </a:solidFill>
                <a:latin typeface="Avenir Italics"/>
              </a:rPr>
              <a:t>05 61 77 74 47 </a:t>
            </a:r>
          </a:p>
        </p:txBody>
      </p:sp>
      <p:sp>
        <p:nvSpPr>
          <p:cNvPr id="147" name="TextBox 147"/>
          <p:cNvSpPr txBox="1"/>
          <p:nvPr/>
        </p:nvSpPr>
        <p:spPr>
          <a:xfrm>
            <a:off x="327102" y="1553665"/>
            <a:ext cx="1296784" cy="273279"/>
          </a:xfrm>
          <a:prstGeom prst="rect">
            <a:avLst/>
          </a:prstGeom>
        </p:spPr>
        <p:txBody>
          <a:bodyPr lIns="0" tIns="0" rIns="0" bIns="0" rtlCol="0" anchor="t">
            <a:spAutoFit/>
          </a:bodyPr>
          <a:lstStyle/>
          <a:p>
            <a:pPr algn="ctr">
              <a:lnSpc>
                <a:spcPts val="2376"/>
              </a:lnSpc>
            </a:pPr>
            <a:r>
              <a:rPr lang="fr-FR" sz="984" spc="-8" noProof="0" dirty="0">
                <a:solidFill>
                  <a:srgbClr val="536070"/>
                </a:solidFill>
                <a:latin typeface="Avenir"/>
              </a:rPr>
              <a:t>Samu</a:t>
            </a:r>
          </a:p>
        </p:txBody>
      </p:sp>
      <p:sp>
        <p:nvSpPr>
          <p:cNvPr id="148" name="TextBox 148"/>
          <p:cNvSpPr txBox="1"/>
          <p:nvPr/>
        </p:nvSpPr>
        <p:spPr>
          <a:xfrm>
            <a:off x="4663735" y="1529057"/>
            <a:ext cx="1147416" cy="273279"/>
          </a:xfrm>
          <a:prstGeom prst="rect">
            <a:avLst/>
          </a:prstGeom>
        </p:spPr>
        <p:txBody>
          <a:bodyPr wrap="square" lIns="0" tIns="0" rIns="0" bIns="0" rtlCol="0" anchor="t">
            <a:spAutoFit/>
          </a:bodyPr>
          <a:lstStyle/>
          <a:p>
            <a:pPr>
              <a:lnSpc>
                <a:spcPts val="2376"/>
              </a:lnSpc>
            </a:pPr>
            <a:r>
              <a:rPr lang="fr-FR" sz="984" spc="-6" noProof="0" dirty="0">
                <a:solidFill>
                  <a:srgbClr val="536070"/>
                </a:solidFill>
                <a:latin typeface="Avenir"/>
              </a:rPr>
              <a:t>Appels d’urgence</a:t>
            </a:r>
          </a:p>
        </p:txBody>
      </p:sp>
      <p:sp>
        <p:nvSpPr>
          <p:cNvPr id="149" name="TextBox 149"/>
          <p:cNvSpPr txBox="1"/>
          <p:nvPr/>
        </p:nvSpPr>
        <p:spPr>
          <a:xfrm>
            <a:off x="3926508" y="4652639"/>
            <a:ext cx="1737707" cy="128240"/>
          </a:xfrm>
          <a:prstGeom prst="rect">
            <a:avLst/>
          </a:prstGeom>
        </p:spPr>
        <p:txBody>
          <a:bodyPr lIns="0" tIns="0" rIns="0" bIns="0" rtlCol="0" anchor="t">
            <a:spAutoFit/>
          </a:bodyPr>
          <a:lstStyle/>
          <a:p>
            <a:pPr algn="l">
              <a:lnSpc>
                <a:spcPts val="984"/>
              </a:lnSpc>
            </a:pPr>
            <a:r>
              <a:rPr lang="fr-FR" sz="984" spc="10" noProof="0" dirty="0">
                <a:solidFill>
                  <a:srgbClr val="536070"/>
                </a:solidFill>
                <a:latin typeface="Avenir Italics"/>
              </a:rPr>
              <a:t>Siège social </a:t>
            </a:r>
          </a:p>
        </p:txBody>
      </p:sp>
      <p:sp>
        <p:nvSpPr>
          <p:cNvPr id="150" name="TextBox 150"/>
          <p:cNvSpPr txBox="1"/>
          <p:nvPr/>
        </p:nvSpPr>
        <p:spPr>
          <a:xfrm>
            <a:off x="359945" y="4385428"/>
            <a:ext cx="1022060" cy="218712"/>
          </a:xfrm>
          <a:prstGeom prst="rect">
            <a:avLst/>
          </a:prstGeom>
        </p:spPr>
        <p:txBody>
          <a:bodyPr lIns="0" tIns="0" rIns="0" bIns="0" rtlCol="0" anchor="t">
            <a:spAutoFit/>
          </a:bodyPr>
          <a:lstStyle/>
          <a:p>
            <a:pPr>
              <a:lnSpc>
                <a:spcPts val="1781"/>
              </a:lnSpc>
            </a:pPr>
            <a:r>
              <a:rPr lang="fr-FR" sz="984" spc="10" noProof="0" dirty="0">
                <a:solidFill>
                  <a:srgbClr val="536070"/>
                </a:solidFill>
                <a:latin typeface="Avenir"/>
              </a:rPr>
              <a:t>Lieu d’affichage :</a:t>
            </a:r>
            <a:r>
              <a:rPr lang="fr-FR" sz="984" spc="10" noProof="0" dirty="0">
                <a:solidFill>
                  <a:srgbClr val="000000"/>
                </a:solidFill>
                <a:latin typeface="Avenir"/>
              </a:rPr>
              <a:t> </a:t>
            </a:r>
          </a:p>
        </p:txBody>
      </p:sp>
      <p:sp>
        <p:nvSpPr>
          <p:cNvPr id="151" name="TextBox 151"/>
          <p:cNvSpPr txBox="1"/>
          <p:nvPr/>
        </p:nvSpPr>
        <p:spPr>
          <a:xfrm>
            <a:off x="359945" y="4640858"/>
            <a:ext cx="1737707" cy="128240"/>
          </a:xfrm>
          <a:prstGeom prst="rect">
            <a:avLst/>
          </a:prstGeom>
        </p:spPr>
        <p:txBody>
          <a:bodyPr lIns="0" tIns="0" rIns="0" bIns="0" rtlCol="0" anchor="t">
            <a:spAutoFit/>
          </a:bodyPr>
          <a:lstStyle/>
          <a:p>
            <a:pPr algn="l">
              <a:lnSpc>
                <a:spcPts val="984"/>
              </a:lnSpc>
            </a:pPr>
            <a:r>
              <a:rPr lang="fr-FR" sz="984" spc="10" noProof="0" dirty="0">
                <a:solidFill>
                  <a:srgbClr val="536070"/>
                </a:solidFill>
                <a:latin typeface="Avenir Italics"/>
              </a:rPr>
              <a:t>Siège social</a:t>
            </a:r>
          </a:p>
        </p:txBody>
      </p:sp>
      <p:sp>
        <p:nvSpPr>
          <p:cNvPr id="152" name="TextBox 152"/>
          <p:cNvSpPr txBox="1"/>
          <p:nvPr/>
        </p:nvSpPr>
        <p:spPr>
          <a:xfrm>
            <a:off x="4105826" y="689905"/>
            <a:ext cx="1010910" cy="194284"/>
          </a:xfrm>
          <a:prstGeom prst="rect">
            <a:avLst/>
          </a:prstGeom>
        </p:spPr>
        <p:txBody>
          <a:bodyPr wrap="square" lIns="0" tIns="0" rIns="0" bIns="0" rtlCol="0" anchor="t">
            <a:spAutoFit/>
          </a:bodyPr>
          <a:lstStyle/>
          <a:p>
            <a:pPr algn="l">
              <a:lnSpc>
                <a:spcPts val="1696"/>
              </a:lnSpc>
            </a:pPr>
            <a:r>
              <a:rPr lang="fr-FR" sz="984" noProof="0" dirty="0">
                <a:solidFill>
                  <a:srgbClr val="536070"/>
                </a:solidFill>
                <a:latin typeface="Avenir Italics"/>
              </a:rPr>
              <a:t>Siège social</a:t>
            </a:r>
          </a:p>
        </p:txBody>
      </p:sp>
      <p:sp>
        <p:nvSpPr>
          <p:cNvPr id="153" name="TextBox 153"/>
          <p:cNvSpPr txBox="1"/>
          <p:nvPr/>
        </p:nvSpPr>
        <p:spPr>
          <a:xfrm>
            <a:off x="12492033" y="271312"/>
            <a:ext cx="2443869" cy="2197451"/>
          </a:xfrm>
          <a:prstGeom prst="rect">
            <a:avLst/>
          </a:prstGeom>
        </p:spPr>
        <p:txBody>
          <a:bodyPr lIns="0" tIns="0" rIns="0" bIns="0" rtlCol="0" anchor="t">
            <a:spAutoFit/>
          </a:bodyPr>
          <a:lstStyle/>
          <a:p>
            <a:pPr algn="just">
              <a:lnSpc>
                <a:spcPts val="830"/>
              </a:lnSpc>
            </a:pPr>
            <a:r>
              <a:rPr lang="fr-FR" sz="707" spc="8" noProof="0" dirty="0">
                <a:solidFill>
                  <a:srgbClr val="231F20"/>
                </a:solidFill>
                <a:latin typeface="Avenir Bold"/>
              </a:rPr>
              <a:t>III. - Les faits mentionnés aux I et II </a:t>
            </a:r>
            <a:r>
              <a:rPr lang="fr-FR" sz="707" spc="8" noProof="0" dirty="0">
                <a:solidFill>
                  <a:srgbClr val="231F20"/>
                </a:solidFill>
                <a:latin typeface="Avenir"/>
              </a:rPr>
              <a:t>sont punis de deux ans d’emprisonnement et de 30 000 € d’amende.</a:t>
            </a:r>
            <a:r>
              <a:rPr lang="fr-FR" sz="707" spc="8" noProof="0" dirty="0">
                <a:solidFill>
                  <a:srgbClr val="000000"/>
                </a:solidFill>
                <a:latin typeface="Avenir"/>
              </a:rPr>
              <a:t> </a:t>
            </a:r>
          </a:p>
          <a:p>
            <a:pPr algn="l">
              <a:lnSpc>
                <a:spcPts val="830"/>
              </a:lnSpc>
            </a:pPr>
            <a:r>
              <a:rPr lang="fr-FR" sz="707" spc="7" noProof="0" dirty="0">
                <a:solidFill>
                  <a:srgbClr val="231F20"/>
                </a:solidFill>
                <a:latin typeface="Avenir"/>
              </a:rPr>
              <a:t>Ces peines sont portées à trois ans d’emprisonnement et 45 000 € d’amende lorsque les faits sont commis :</a:t>
            </a:r>
            <a:r>
              <a:rPr lang="fr-FR" sz="707" spc="7" noProof="0" dirty="0">
                <a:solidFill>
                  <a:srgbClr val="000000"/>
                </a:solidFill>
                <a:latin typeface="Avenir"/>
              </a:rPr>
              <a:t> </a:t>
            </a:r>
          </a:p>
          <a:p>
            <a:pPr algn="l">
              <a:lnSpc>
                <a:spcPts val="830"/>
              </a:lnSpc>
            </a:pPr>
            <a:r>
              <a:rPr lang="fr-FR" sz="707" spc="4" noProof="0" dirty="0">
                <a:solidFill>
                  <a:srgbClr val="231F20"/>
                </a:solidFill>
                <a:latin typeface="Avenir"/>
                <a:ea typeface="Avenir"/>
              </a:rPr>
              <a:t>1° Par une personne qui abuse de l’autorité que lui confèrent ses f</a:t>
            </a:r>
            <a:r>
              <a:rPr lang="fr-FR" sz="707" spc="4" noProof="0" dirty="0">
                <a:solidFill>
                  <a:srgbClr val="231F20"/>
                </a:solidFill>
                <a:latin typeface="Avenir"/>
              </a:rPr>
              <a:t>onctions ;</a:t>
            </a:r>
            <a:r>
              <a:rPr lang="fr-FR" sz="707" spc="4" noProof="0" dirty="0">
                <a:solidFill>
                  <a:srgbClr val="000000"/>
                </a:solidFill>
                <a:latin typeface="Avenir"/>
              </a:rPr>
              <a:t> </a:t>
            </a:r>
          </a:p>
          <a:p>
            <a:pPr algn="l">
              <a:lnSpc>
                <a:spcPts val="830"/>
              </a:lnSpc>
            </a:pPr>
            <a:r>
              <a:rPr lang="fr-FR" sz="707" noProof="0" dirty="0">
                <a:solidFill>
                  <a:srgbClr val="231F20"/>
                </a:solidFill>
                <a:latin typeface="Avenir"/>
                <a:ea typeface="Avenir"/>
              </a:rPr>
              <a:t>2° Sur un mineur de quinze ans ;</a:t>
            </a:r>
            <a:r>
              <a:rPr lang="fr-FR" sz="707" noProof="0" dirty="0">
                <a:solidFill>
                  <a:srgbClr val="000000"/>
                </a:solidFill>
                <a:latin typeface="Avenir"/>
              </a:rPr>
              <a:t> </a:t>
            </a:r>
          </a:p>
          <a:p>
            <a:pPr>
              <a:lnSpc>
                <a:spcPts val="712"/>
              </a:lnSpc>
            </a:pPr>
            <a:r>
              <a:rPr lang="fr-FR" sz="707" spc="11" noProof="0" dirty="0">
                <a:solidFill>
                  <a:srgbClr val="231F20"/>
                </a:solidFill>
                <a:latin typeface="Avenir"/>
                <a:ea typeface="Avenir"/>
              </a:rPr>
              <a:t>3° Sur une personne dont la particulière vulnérabilité, due à son âge, à </a:t>
            </a:r>
            <a:r>
              <a:rPr lang="fr-FR" sz="707" spc="11" noProof="0" dirty="0">
                <a:solidFill>
                  <a:srgbClr val="231F20"/>
                </a:solidFill>
                <a:latin typeface="Avenir"/>
              </a:rPr>
              <a:t>une maladie, à une infirmité, à une déficience physique ou psychique ou à un état de grossesse, est apparente ou connue de leur auteur ;</a:t>
            </a:r>
          </a:p>
          <a:p>
            <a:pPr>
              <a:lnSpc>
                <a:spcPts val="712"/>
              </a:lnSpc>
            </a:pPr>
            <a:r>
              <a:rPr lang="fr-FR" sz="707" spc="11" noProof="0" dirty="0">
                <a:solidFill>
                  <a:srgbClr val="231F20"/>
                </a:solidFill>
                <a:latin typeface="Avenir"/>
                <a:ea typeface="Avenir"/>
              </a:rPr>
              <a:t>4° Sur une personne dont la particulière vulnérabilité ou dépendance résultant de la précarité de sa situation économique ou sociale est apparente ou connue de leur auteur ; </a:t>
            </a:r>
          </a:p>
          <a:p>
            <a:pPr>
              <a:lnSpc>
                <a:spcPts val="712"/>
              </a:lnSpc>
            </a:pPr>
            <a:r>
              <a:rPr lang="fr-FR" sz="707" spc="11" noProof="0" dirty="0">
                <a:solidFill>
                  <a:srgbClr val="231F20"/>
                </a:solidFill>
                <a:latin typeface="Avenir"/>
                <a:ea typeface="Avenir"/>
              </a:rPr>
              <a:t>5° Par plusieurs personnes agissant en qualité d’auteur ou de complice ; </a:t>
            </a:r>
          </a:p>
          <a:p>
            <a:pPr>
              <a:lnSpc>
                <a:spcPts val="712"/>
              </a:lnSpc>
            </a:pPr>
            <a:r>
              <a:rPr lang="fr-FR" sz="707" spc="11" noProof="0" dirty="0">
                <a:solidFill>
                  <a:srgbClr val="231F20"/>
                </a:solidFill>
                <a:latin typeface="Avenir"/>
                <a:ea typeface="Avenir"/>
              </a:rPr>
              <a:t>6° Par l’utilisation d’un service de communication au public en ligne ou par le biais d’un support numérique ou électronique ; </a:t>
            </a:r>
          </a:p>
          <a:p>
            <a:pPr>
              <a:lnSpc>
                <a:spcPts val="712"/>
              </a:lnSpc>
            </a:pPr>
            <a:r>
              <a:rPr lang="fr-FR" sz="707" spc="11" noProof="0" dirty="0">
                <a:solidFill>
                  <a:srgbClr val="231F20"/>
                </a:solidFill>
                <a:latin typeface="Avenir"/>
                <a:ea typeface="Avenir"/>
              </a:rPr>
              <a:t>7° Alors qu’un mineur était présent et y a assisté ; </a:t>
            </a:r>
          </a:p>
          <a:p>
            <a:pPr algn="l">
              <a:lnSpc>
                <a:spcPts val="712"/>
              </a:lnSpc>
            </a:pPr>
            <a:r>
              <a:rPr lang="fr-FR" sz="707" spc="11" noProof="0" dirty="0">
                <a:solidFill>
                  <a:srgbClr val="231F20"/>
                </a:solidFill>
                <a:latin typeface="Avenir"/>
                <a:ea typeface="Avenir"/>
              </a:rPr>
              <a:t>8° Par un ascendant ou par toute autre personne ayant sur la victime une autorité de droit ou de fait. </a:t>
            </a:r>
          </a:p>
        </p:txBody>
      </p:sp>
      <p:sp>
        <p:nvSpPr>
          <p:cNvPr id="154" name="TextBox 154"/>
          <p:cNvSpPr txBox="1"/>
          <p:nvPr/>
        </p:nvSpPr>
        <p:spPr>
          <a:xfrm>
            <a:off x="7415701" y="3289300"/>
            <a:ext cx="5286747" cy="230778"/>
          </a:xfrm>
          <a:prstGeom prst="rect">
            <a:avLst/>
          </a:prstGeom>
        </p:spPr>
        <p:txBody>
          <a:bodyPr lIns="0" tIns="0" rIns="0" bIns="0" rtlCol="0" anchor="t">
            <a:spAutoFit/>
          </a:bodyPr>
          <a:lstStyle/>
          <a:p>
            <a:pPr algn="l">
              <a:lnSpc>
                <a:spcPts val="1781"/>
              </a:lnSpc>
            </a:pPr>
            <a:r>
              <a:rPr lang="fr-FR" sz="1272" spc="-24" noProof="0" dirty="0">
                <a:solidFill>
                  <a:srgbClr val="536070"/>
                </a:solidFill>
                <a:latin typeface="Avenir"/>
              </a:rPr>
              <a:t>EGALITÉ DES RÉMUNÉRATIONS ENTRE LES FEMMES ET LES HOMMES</a:t>
            </a:r>
            <a:r>
              <a:rPr lang="fr-FR" sz="1272" spc="-24" noProof="0" dirty="0">
                <a:solidFill>
                  <a:srgbClr val="000000"/>
                </a:solidFill>
                <a:latin typeface="Avenir"/>
              </a:rPr>
              <a:t> </a:t>
            </a:r>
          </a:p>
        </p:txBody>
      </p:sp>
      <p:sp>
        <p:nvSpPr>
          <p:cNvPr id="155" name="TextBox 155"/>
          <p:cNvSpPr txBox="1"/>
          <p:nvPr/>
        </p:nvSpPr>
        <p:spPr>
          <a:xfrm>
            <a:off x="7410450" y="3510553"/>
            <a:ext cx="2443869" cy="2374817"/>
          </a:xfrm>
          <a:prstGeom prst="rect">
            <a:avLst/>
          </a:prstGeom>
        </p:spPr>
        <p:txBody>
          <a:bodyPr lIns="0" tIns="0" rIns="0" bIns="0" rtlCol="0" anchor="t">
            <a:spAutoFit/>
          </a:bodyPr>
          <a:lstStyle/>
          <a:p>
            <a:pPr algn="l">
              <a:lnSpc>
                <a:spcPts val="707"/>
              </a:lnSpc>
            </a:pPr>
            <a:r>
              <a:rPr lang="fr-FR" sz="707" noProof="0" dirty="0">
                <a:solidFill>
                  <a:srgbClr val="231F20"/>
                </a:solidFill>
                <a:latin typeface="Avenir Bold"/>
              </a:rPr>
              <a:t>Article L. 3221-1 du Code du Travail</a:t>
            </a:r>
            <a:r>
              <a:rPr lang="fr-FR" sz="707" noProof="0" dirty="0">
                <a:solidFill>
                  <a:srgbClr val="000000"/>
                </a:solidFill>
                <a:latin typeface="Avenir Bold"/>
              </a:rPr>
              <a:t> </a:t>
            </a:r>
          </a:p>
          <a:p>
            <a:pPr algn="just"/>
            <a:r>
              <a:rPr lang="fr-FR" sz="707" spc="5" noProof="0" dirty="0">
                <a:solidFill>
                  <a:srgbClr val="231F20"/>
                </a:solidFill>
                <a:latin typeface="Avenir"/>
              </a:rPr>
              <a:t>Les dispositions des articles L. 3221-2 à L. 3221-7 sont applicables, outre aux employeurs et salariés mentionnés à l’article L. 3211-1, à ceux non régis par le code du travail, et notamment, aux agents de droit public.</a:t>
            </a:r>
          </a:p>
          <a:p>
            <a:pPr algn="l"/>
            <a:r>
              <a:rPr lang="fr-FR" sz="707" noProof="0" dirty="0">
                <a:solidFill>
                  <a:srgbClr val="231F20"/>
                </a:solidFill>
                <a:latin typeface="Avenir Bold"/>
              </a:rPr>
              <a:t>Article L. 3221-2 du Code du Travail</a:t>
            </a:r>
          </a:p>
          <a:p>
            <a:pPr algn="l"/>
            <a:r>
              <a:rPr lang="fr-FR" sz="707" noProof="0" dirty="0">
                <a:solidFill>
                  <a:srgbClr val="000000"/>
                </a:solidFill>
                <a:latin typeface="Avenir"/>
              </a:rPr>
              <a:t>Tout employeur assure, pour un même travail ou pour un travail de valeur égale, l’égalité de rémunération entre les femmes et les hommes. </a:t>
            </a:r>
          </a:p>
          <a:p>
            <a:pPr algn="l"/>
            <a:r>
              <a:rPr lang="fr-FR" sz="707" noProof="0" dirty="0">
                <a:solidFill>
                  <a:srgbClr val="000000"/>
                </a:solidFill>
                <a:latin typeface="Avenir Bold"/>
              </a:rPr>
              <a:t>Article L. 3221-3 du Code du Travail </a:t>
            </a:r>
          </a:p>
          <a:p>
            <a:pPr algn="l"/>
            <a:r>
              <a:rPr lang="fr-FR" sz="707" spc="-4" noProof="0" dirty="0">
                <a:solidFill>
                  <a:srgbClr val="000000"/>
                </a:solidFill>
                <a:latin typeface="Avenir"/>
              </a:rPr>
              <a:t>Constitue une rémunération au sens du présent chapitre, le salaire ou traitement ordinaire de base ou minimum et tous les autres avantages et accessoires payés, directement ou indirectement, en espèces ou en nature, par l’employeur au salarié en raison de l’emploi de ce dernier. </a:t>
            </a:r>
          </a:p>
          <a:p>
            <a:pPr algn="l"/>
            <a:r>
              <a:rPr lang="fr-FR" sz="707" noProof="0" dirty="0">
                <a:solidFill>
                  <a:srgbClr val="000000"/>
                </a:solidFill>
                <a:latin typeface="Avenir Bold"/>
              </a:rPr>
              <a:t>Article L. 3221-4 du Code du Travail </a:t>
            </a:r>
          </a:p>
          <a:p>
            <a:pPr algn="l"/>
            <a:r>
              <a:rPr lang="fr-FR" sz="707" spc="2" noProof="0" dirty="0">
                <a:solidFill>
                  <a:srgbClr val="000000"/>
                </a:solidFill>
                <a:latin typeface="Avenir"/>
              </a:rPr>
              <a:t>Sont considérés comme ayant une valeur égale, les travaux qui exigent des salariés un ensemble comparable de connaissances professionnelles consacrées par un titre, un diplôme ou une pratique professionnelle, de capacités découlant de l’expérience acquise, de responsabilités et de charge physique et nerveuse.</a:t>
            </a:r>
          </a:p>
        </p:txBody>
      </p:sp>
      <p:sp>
        <p:nvSpPr>
          <p:cNvPr id="156" name="TextBox 156"/>
          <p:cNvSpPr txBox="1"/>
          <p:nvPr/>
        </p:nvSpPr>
        <p:spPr>
          <a:xfrm>
            <a:off x="9967338" y="3501028"/>
            <a:ext cx="2443869" cy="1838752"/>
          </a:xfrm>
          <a:prstGeom prst="rect">
            <a:avLst/>
          </a:prstGeom>
        </p:spPr>
        <p:txBody>
          <a:bodyPr lIns="0" tIns="0" rIns="0" bIns="0" rtlCol="0" anchor="t">
            <a:spAutoFit/>
          </a:bodyPr>
          <a:lstStyle/>
          <a:p>
            <a:pPr algn="just">
              <a:lnSpc>
                <a:spcPts val="835"/>
              </a:lnSpc>
            </a:pPr>
            <a:r>
              <a:rPr lang="fr-FR" sz="707" noProof="0" dirty="0">
                <a:solidFill>
                  <a:srgbClr val="231F20"/>
                </a:solidFill>
                <a:latin typeface="Avenir Bold"/>
              </a:rPr>
              <a:t>Article L. 3221-5 du Code du Travail</a:t>
            </a:r>
            <a:r>
              <a:rPr lang="fr-FR" sz="707" noProof="0" dirty="0">
                <a:solidFill>
                  <a:srgbClr val="000000"/>
                </a:solidFill>
                <a:latin typeface="Avenir Bold"/>
              </a:rPr>
              <a:t> </a:t>
            </a:r>
          </a:p>
          <a:p>
            <a:pPr algn="just">
              <a:lnSpc>
                <a:spcPts val="707"/>
              </a:lnSpc>
            </a:pPr>
            <a:r>
              <a:rPr lang="fr-FR" sz="707" spc="-2" noProof="0" dirty="0">
                <a:solidFill>
                  <a:srgbClr val="231F20"/>
                </a:solidFill>
                <a:latin typeface="Avenir"/>
              </a:rPr>
              <a:t>Les disparités de rémunération entre les établissements d’une même entreprise ne peuvent pas, pour un même travail ou pour un travail de valeur égale, être fondées sur l’appartenance des salariés de ces établissements à l’un ou l’autre sexe.</a:t>
            </a:r>
            <a:r>
              <a:rPr lang="fr-FR" sz="707" spc="-2" noProof="0" dirty="0">
                <a:solidFill>
                  <a:srgbClr val="000000"/>
                </a:solidFill>
                <a:latin typeface="Avenir"/>
              </a:rPr>
              <a:t> </a:t>
            </a:r>
          </a:p>
          <a:p>
            <a:pPr algn="just">
              <a:lnSpc>
                <a:spcPts val="707"/>
              </a:lnSpc>
            </a:pPr>
            <a:r>
              <a:rPr lang="fr-FR" sz="707" spc="-2" noProof="0" dirty="0">
                <a:solidFill>
                  <a:srgbClr val="000000"/>
                </a:solidFill>
                <a:latin typeface="Avenir Bold"/>
              </a:rPr>
              <a:t>Article L. 3221-6 du Code du Travail </a:t>
            </a:r>
          </a:p>
          <a:p>
            <a:pPr algn="just">
              <a:lnSpc>
                <a:spcPts val="707"/>
              </a:lnSpc>
            </a:pPr>
            <a:r>
              <a:rPr lang="fr-FR" sz="707" spc="-2" noProof="0" dirty="0">
                <a:solidFill>
                  <a:srgbClr val="000000"/>
                </a:solidFill>
                <a:latin typeface="Avenir Italics"/>
                <a:ea typeface="Avenir Italics"/>
              </a:rPr>
              <a:t>Modifié par LOI n°2018-771 du 5 septembre 2018 - art. 104 (V) </a:t>
            </a:r>
          </a:p>
          <a:p>
            <a:pPr algn="just">
              <a:lnSpc>
                <a:spcPts val="707"/>
              </a:lnSpc>
            </a:pPr>
            <a:r>
              <a:rPr lang="fr-FR" sz="707" spc="-2" noProof="0" dirty="0">
                <a:solidFill>
                  <a:srgbClr val="000000"/>
                </a:solidFill>
                <a:latin typeface="Avenir"/>
              </a:rPr>
              <a:t>Les différents éléments composant la rémunération sont établis selon des normes identiques pour les femmes et pour les hommes. </a:t>
            </a:r>
          </a:p>
          <a:p>
            <a:pPr algn="just">
              <a:lnSpc>
                <a:spcPts val="707"/>
              </a:lnSpc>
            </a:pPr>
            <a:r>
              <a:rPr lang="fr-FR" sz="707" spc="-2" noProof="0" dirty="0">
                <a:solidFill>
                  <a:srgbClr val="000000"/>
                </a:solidFill>
                <a:latin typeface="Avenir"/>
              </a:rPr>
              <a:t>Les catégories et les critères de classification et de promotion professionnelles ainsi que toutes les autres bases de calcul de la rémunération, notamment les modes d’évaluation des emplois, sont établis selon des règles qui assurent l’application du principe fixé à l’article L. 3221-2.</a:t>
            </a:r>
          </a:p>
          <a:p>
            <a:pPr algn="just">
              <a:lnSpc>
                <a:spcPts val="707"/>
              </a:lnSpc>
            </a:pPr>
            <a:r>
              <a:rPr lang="fr-FR" sz="707" spc="-2" noProof="0" dirty="0">
                <a:solidFill>
                  <a:srgbClr val="000000"/>
                </a:solidFill>
                <a:latin typeface="Avenir Bold"/>
                <a:ea typeface="Avenir Bold"/>
              </a:rPr>
              <a:t>Article L. 3221-7 du ﻿Code du Travail </a:t>
            </a:r>
          </a:p>
          <a:p>
            <a:pPr algn="just">
              <a:lnSpc>
                <a:spcPts val="707"/>
              </a:lnSpc>
            </a:pPr>
            <a:r>
              <a:rPr lang="fr-FR" sz="707" spc="-2" noProof="0" dirty="0">
                <a:solidFill>
                  <a:srgbClr val="000000"/>
                </a:solidFill>
                <a:latin typeface="Avenir"/>
              </a:rPr>
              <a:t>Est nulle de plein droit toute disposition figurant notamment dans un </a:t>
            </a:r>
          </a:p>
        </p:txBody>
      </p:sp>
      <p:sp>
        <p:nvSpPr>
          <p:cNvPr id="157" name="TextBox 157"/>
          <p:cNvSpPr txBox="1"/>
          <p:nvPr/>
        </p:nvSpPr>
        <p:spPr>
          <a:xfrm>
            <a:off x="12492033" y="3510553"/>
            <a:ext cx="2443869" cy="1822445"/>
          </a:xfrm>
          <a:prstGeom prst="rect">
            <a:avLst/>
          </a:prstGeom>
        </p:spPr>
        <p:txBody>
          <a:bodyPr lIns="0" tIns="0" rIns="0" bIns="0" rtlCol="0" anchor="t">
            <a:spAutoFit/>
          </a:bodyPr>
          <a:lstStyle/>
          <a:p>
            <a:pPr algn="just">
              <a:lnSpc>
                <a:spcPts val="707"/>
              </a:lnSpc>
            </a:pPr>
            <a:r>
              <a:rPr lang="fr-FR" sz="707" spc="-6" noProof="0" dirty="0">
                <a:solidFill>
                  <a:srgbClr val="231F20"/>
                </a:solidFill>
                <a:latin typeface="Avenir"/>
              </a:rPr>
              <a:t>contrat de travail, une convention ou accord collectif de travail, un accord de salaires, un règlement ou barème de salaires résultant d’une décision d’un employeur ou d’un groupement d’employeurs et qui, contrairement aux articles L. 3221-2 à L. 3221-6, comporte, pour un ou des salariés de l’un des deux sexes, une rémunération inférieure à celle de salariés de l’autre sexe pour un même travail ou un travail de valeur égale.</a:t>
            </a:r>
            <a:r>
              <a:rPr lang="fr-FR" sz="707" spc="-6" noProof="0" dirty="0">
                <a:solidFill>
                  <a:srgbClr val="000000"/>
                </a:solidFill>
                <a:latin typeface="Avenir"/>
              </a:rPr>
              <a:t> </a:t>
            </a:r>
          </a:p>
          <a:p>
            <a:pPr algn="just">
              <a:lnSpc>
                <a:spcPts val="707"/>
              </a:lnSpc>
            </a:pPr>
            <a:r>
              <a:rPr lang="fr-FR" sz="707" spc="4" noProof="0" dirty="0">
                <a:solidFill>
                  <a:srgbClr val="231F20"/>
                </a:solidFill>
                <a:latin typeface="Avenir"/>
              </a:rPr>
              <a:t>La rémunération plus élevée dont bénéficient ces derniers salariés est substituée de plein droit à celle que comportait la disposition entachée de nullité.</a:t>
            </a:r>
            <a:r>
              <a:rPr lang="fr-FR" sz="707" spc="4" noProof="0" dirty="0">
                <a:solidFill>
                  <a:srgbClr val="000000"/>
                </a:solidFill>
                <a:latin typeface="Avenir"/>
              </a:rPr>
              <a:t> </a:t>
            </a:r>
          </a:p>
          <a:p>
            <a:pPr algn="just">
              <a:lnSpc>
                <a:spcPts val="707"/>
              </a:lnSpc>
            </a:pPr>
            <a:r>
              <a:rPr lang="fr-FR" sz="707" spc="4" noProof="0" dirty="0">
                <a:solidFill>
                  <a:srgbClr val="231F20"/>
                </a:solidFill>
                <a:latin typeface="Avenir Bold"/>
              </a:rPr>
              <a:t>Article R. 3221-2 du Code du Travail </a:t>
            </a:r>
          </a:p>
          <a:p>
            <a:pPr algn="just">
              <a:lnSpc>
                <a:spcPts val="707"/>
              </a:lnSpc>
            </a:pPr>
            <a:r>
              <a:rPr lang="fr-FR" sz="707" spc="4" noProof="0" dirty="0">
                <a:solidFill>
                  <a:srgbClr val="231F20"/>
                </a:solidFill>
                <a:latin typeface="Avenir Italics"/>
                <a:ea typeface="Avenir Italics"/>
              </a:rPr>
              <a:t>Modifié par Décret n°2016-1417 du 20 octobre 2016 - art. 7 </a:t>
            </a:r>
          </a:p>
          <a:p>
            <a:pPr algn="just">
              <a:lnSpc>
                <a:spcPts val="707"/>
              </a:lnSpc>
            </a:pPr>
            <a:r>
              <a:rPr lang="fr-FR" sz="707" spc="4" noProof="0" dirty="0">
                <a:solidFill>
                  <a:srgbClr val="231F20"/>
                </a:solidFill>
                <a:latin typeface="Avenir"/>
              </a:rPr>
              <a:t>Les dispositions des articles L. 3221-1 à L. 3221-7 du code du travail sont portées, par tout moyen, à la connaissance des personnes ayant accès aux lieux de travail, ainsi qu’aux candidats à l’embauche. </a:t>
            </a:r>
          </a:p>
          <a:p>
            <a:pPr algn="just">
              <a:lnSpc>
                <a:spcPts val="707"/>
              </a:lnSpc>
            </a:pPr>
            <a:r>
              <a:rPr lang="fr-FR" sz="707" spc="4" noProof="0" dirty="0">
                <a:solidFill>
                  <a:srgbClr val="231F20"/>
                </a:solidFill>
                <a:latin typeface="Avenir"/>
              </a:rPr>
              <a:t>Il en est de même pour les dispositions réglementaires pris pour l’application de ces articles. </a:t>
            </a:r>
          </a:p>
        </p:txBody>
      </p:sp>
      <p:sp>
        <p:nvSpPr>
          <p:cNvPr id="158" name="TextBox 158"/>
          <p:cNvSpPr txBox="1"/>
          <p:nvPr/>
        </p:nvSpPr>
        <p:spPr>
          <a:xfrm>
            <a:off x="7440662" y="5956300"/>
            <a:ext cx="2875758" cy="230778"/>
          </a:xfrm>
          <a:prstGeom prst="rect">
            <a:avLst/>
          </a:prstGeom>
        </p:spPr>
        <p:txBody>
          <a:bodyPr lIns="0" tIns="0" rIns="0" bIns="0" rtlCol="0" anchor="t">
            <a:spAutoFit/>
          </a:bodyPr>
          <a:lstStyle/>
          <a:p>
            <a:pPr algn="l">
              <a:lnSpc>
                <a:spcPts val="1781"/>
              </a:lnSpc>
            </a:pPr>
            <a:r>
              <a:rPr lang="fr-FR" sz="1272" spc="-24" noProof="0" dirty="0">
                <a:solidFill>
                  <a:srgbClr val="536070"/>
                </a:solidFill>
                <a:latin typeface="Avenir"/>
              </a:rPr>
              <a:t>LUTTE CONTRE LES DISCRIMINATIONS</a:t>
            </a:r>
            <a:r>
              <a:rPr lang="fr-FR" sz="1272" spc="-24" noProof="0" dirty="0">
                <a:solidFill>
                  <a:srgbClr val="000000"/>
                </a:solidFill>
                <a:latin typeface="Avenir"/>
              </a:rPr>
              <a:t> </a:t>
            </a:r>
          </a:p>
        </p:txBody>
      </p:sp>
      <p:sp>
        <p:nvSpPr>
          <p:cNvPr id="159" name="TextBox 159"/>
          <p:cNvSpPr txBox="1"/>
          <p:nvPr/>
        </p:nvSpPr>
        <p:spPr>
          <a:xfrm>
            <a:off x="7435138" y="6187078"/>
            <a:ext cx="2443869" cy="4066143"/>
          </a:xfrm>
          <a:prstGeom prst="rect">
            <a:avLst/>
          </a:prstGeom>
        </p:spPr>
        <p:txBody>
          <a:bodyPr lIns="0" tIns="0" rIns="0" bIns="0" rtlCol="0" anchor="t">
            <a:spAutoFit/>
          </a:bodyPr>
          <a:lstStyle/>
          <a:p>
            <a:pPr algn="just">
              <a:lnSpc>
                <a:spcPts val="707"/>
              </a:lnSpc>
            </a:pPr>
            <a:r>
              <a:rPr lang="fr-FR" sz="707" spc="-6" noProof="0" dirty="0">
                <a:solidFill>
                  <a:srgbClr val="231F20"/>
                </a:solidFill>
                <a:latin typeface="Avenir Bold"/>
              </a:rPr>
              <a:t>Article 225-1 du Code du Travail </a:t>
            </a:r>
          </a:p>
          <a:p>
            <a:pPr algn="just">
              <a:lnSpc>
                <a:spcPts val="707"/>
              </a:lnSpc>
            </a:pPr>
            <a:r>
              <a:rPr lang="fr-FR" sz="707" spc="-6" noProof="0" dirty="0">
                <a:solidFill>
                  <a:srgbClr val="231F20"/>
                </a:solidFill>
                <a:latin typeface="Avenir Italics"/>
                <a:ea typeface="Avenir Italics"/>
              </a:rPr>
              <a:t>Modifié par LOI n°2016-1547 du 18 novembre 2016 - art. 86 </a:t>
            </a:r>
          </a:p>
          <a:p>
            <a:pPr algn="just">
              <a:lnSpc>
                <a:spcPts val="707"/>
              </a:lnSpc>
            </a:pPr>
            <a:r>
              <a:rPr lang="fr-FR" sz="707" spc="-6" noProof="0" dirty="0">
                <a:solidFill>
                  <a:srgbClr val="231F20"/>
                </a:solidFill>
                <a:latin typeface="Avenir"/>
              </a:rPr>
              <a:t>Constitue une discrimination toute distinction opérée entre les</a:t>
            </a:r>
            <a:r>
              <a:rPr lang="fr-FR" sz="707" spc="-6" noProof="0" dirty="0">
                <a:solidFill>
                  <a:srgbClr val="000000"/>
                </a:solidFill>
                <a:latin typeface="Avenir"/>
              </a:rPr>
              <a:t> </a:t>
            </a:r>
            <a:r>
              <a:rPr lang="fr-FR" sz="707" spc="-6" noProof="0" dirty="0">
                <a:solidFill>
                  <a:srgbClr val="231F20"/>
                </a:solidFill>
                <a:latin typeface="Avenir"/>
              </a:rPr>
              <a:t>personnes physiques sur le fondement de leur origine, de leur sexe, de leur situation de famille, de leur grossesse, de leur apparence physique, de la particulière vulnérabilité résultant de leur situation économique, apparente ou connue de son auteur, de leur patronyme, de leur lieu de résidence, de leur état de santé, de leur perte d’autonomie, de leur handicap, de leurs caractéristiques génétiques, de leurs mœurs, de leur orientation sexuelle, de leur identité de genre, de leur âge, de leurs opinions politiques, de leurs activités syndicales, de leur capacité à s’exprimer dans une langue autre que le français, de leur appartenance</a:t>
            </a:r>
            <a:r>
              <a:rPr lang="fr-FR" sz="707" spc="-6" noProof="0" dirty="0">
                <a:solidFill>
                  <a:srgbClr val="000000"/>
                </a:solidFill>
                <a:latin typeface="Avenir"/>
              </a:rPr>
              <a:t> </a:t>
            </a:r>
            <a:r>
              <a:rPr lang="fr-FR" sz="707" spc="-6" noProof="0" dirty="0">
                <a:solidFill>
                  <a:srgbClr val="231F20"/>
                </a:solidFill>
                <a:latin typeface="Avenir"/>
              </a:rPr>
              <a:t>ou de leur non-appartenance, vraie ou supposée, à une ethnie, une</a:t>
            </a:r>
            <a:r>
              <a:rPr lang="fr-FR" sz="707" spc="-6" noProof="0" dirty="0">
                <a:solidFill>
                  <a:srgbClr val="000000"/>
                </a:solidFill>
                <a:latin typeface="Avenir"/>
              </a:rPr>
              <a:t> </a:t>
            </a:r>
            <a:r>
              <a:rPr lang="fr-FR" sz="707" spc="-6" noProof="0" dirty="0">
                <a:solidFill>
                  <a:srgbClr val="231F20"/>
                </a:solidFill>
                <a:latin typeface="Avenir"/>
              </a:rPr>
              <a:t>Nation, une prétendue race ou une religion déterminée.</a:t>
            </a:r>
          </a:p>
          <a:p>
            <a:pPr algn="just">
              <a:lnSpc>
                <a:spcPts val="707"/>
              </a:lnSpc>
            </a:pPr>
            <a:r>
              <a:rPr lang="fr-FR" sz="707" spc="-6" noProof="0" dirty="0">
                <a:solidFill>
                  <a:srgbClr val="231F20"/>
                </a:solidFill>
                <a:latin typeface="Avenir"/>
              </a:rPr>
              <a:t>Constitue également une discrimination toute distinction opérée entre les personnes morales sur le fondement de l’origine, du sexe, de la situation de famille, de la grossesse, de l’apparence physique, de la particulière vulnérabilité résultant de la situation économique, apparente ou connue de son auteur, du patronyme, du lieu de résidence, de l’état de santé, de la perte d’autonomie, du handicap, des caractéristiques génétiques, des mœurs, de l’orientation sexuelle, de l’identité de genre, de l’âge, des opinions politiques, des activités syndicales, de la capacité à s’exprimer dans une langue autre que le français, de l’appartenance ou de la non-appartenance, vraie ou supposée, à une ethnie, une Nation, une prétendue race ou une religion déterminée des membres ou de certains membres de ces personnes morales.</a:t>
            </a:r>
            <a:r>
              <a:rPr lang="fr-FR" sz="707" spc="-6" noProof="0" dirty="0">
                <a:solidFill>
                  <a:srgbClr val="000000"/>
                </a:solidFill>
                <a:latin typeface="Avenir"/>
              </a:rPr>
              <a:t> </a:t>
            </a:r>
          </a:p>
          <a:p>
            <a:pPr algn="just">
              <a:lnSpc>
                <a:spcPts val="707"/>
              </a:lnSpc>
            </a:pPr>
            <a:r>
              <a:rPr lang="fr-FR" sz="707" spc="-6" noProof="0" dirty="0">
                <a:solidFill>
                  <a:srgbClr val="231F20"/>
                </a:solidFill>
                <a:latin typeface="Avenir Bold"/>
              </a:rPr>
              <a:t>Article 225-1-1 du Code Pénal </a:t>
            </a:r>
          </a:p>
          <a:p>
            <a:pPr algn="just">
              <a:lnSpc>
                <a:spcPts val="707"/>
              </a:lnSpc>
            </a:pPr>
            <a:r>
              <a:rPr lang="fr-FR" sz="707" spc="-6" noProof="0" dirty="0">
                <a:solidFill>
                  <a:srgbClr val="231F20"/>
                </a:solidFill>
                <a:latin typeface="Avenir Italics"/>
                <a:ea typeface="Avenir Italics"/>
              </a:rPr>
              <a:t>Création LOI n°2012-954 du 6 août 2012 - art. 3 </a:t>
            </a:r>
          </a:p>
          <a:p>
            <a:pPr algn="just">
              <a:lnSpc>
                <a:spcPts val="707"/>
              </a:lnSpc>
            </a:pPr>
            <a:r>
              <a:rPr lang="fr-FR" sz="707" spc="-6" noProof="0" dirty="0">
                <a:solidFill>
                  <a:srgbClr val="231F20"/>
                </a:solidFill>
                <a:latin typeface="Avenir"/>
              </a:rPr>
              <a:t>Constitue une discrimination toute distinction opérée entre les personnes parce qu’elles ont subi ou refusé de subir des faits de harcèlement sexuel tels que définis à l’article 222-33 ou témoigné de tels faits, y compris, dans le cas mentionné au I du même article, si les propos ou comportements n’ont pas été répétés</a:t>
            </a:r>
            <a:r>
              <a:rPr lang="fr-FR" sz="707" spc="-6" noProof="0" dirty="0">
                <a:solidFill>
                  <a:srgbClr val="231F20"/>
                </a:solidFill>
                <a:latin typeface="Avenir Italics"/>
              </a:rPr>
              <a:t>.</a:t>
            </a:r>
          </a:p>
          <a:p>
            <a:pPr algn="just">
              <a:lnSpc>
                <a:spcPts val="707"/>
              </a:lnSpc>
            </a:pPr>
            <a:r>
              <a:rPr lang="fr-FR" sz="707" spc="-6" noProof="0" dirty="0">
                <a:solidFill>
                  <a:srgbClr val="231F20"/>
                </a:solidFill>
                <a:latin typeface="Avenir Bold Italics"/>
              </a:rPr>
              <a:t>Article 225-1-2 du Code Pénal </a:t>
            </a:r>
          </a:p>
          <a:p>
            <a:pPr algn="just">
              <a:lnSpc>
                <a:spcPts val="707"/>
              </a:lnSpc>
            </a:pPr>
            <a:r>
              <a:rPr lang="fr-FR" sz="707" spc="-6" noProof="0" dirty="0">
                <a:solidFill>
                  <a:srgbClr val="231F20"/>
                </a:solidFill>
                <a:latin typeface="Avenir Italics"/>
                <a:ea typeface="Avenir Italics"/>
              </a:rPr>
              <a:t>Création LOI n°2017-86 du 27 janvier 2017 - art. 177 </a:t>
            </a:r>
          </a:p>
          <a:p>
            <a:pPr algn="just">
              <a:lnSpc>
                <a:spcPts val="707"/>
              </a:lnSpc>
            </a:pPr>
            <a:r>
              <a:rPr lang="fr-FR" sz="707" spc="-6" noProof="0" dirty="0">
                <a:solidFill>
                  <a:srgbClr val="231F20"/>
                </a:solidFill>
                <a:latin typeface="Avenir Italics"/>
              </a:rPr>
              <a:t>Constitue une discrimination toute distinction opérée entre les personnes parce qu’elles ont subi ou refusé de subir des faits de bizutage définis à l’article 225-16-1 ou témoigné de tels faits.</a:t>
            </a:r>
          </a:p>
        </p:txBody>
      </p:sp>
      <p:sp>
        <p:nvSpPr>
          <p:cNvPr id="160" name="TextBox 160"/>
          <p:cNvSpPr txBox="1"/>
          <p:nvPr/>
        </p:nvSpPr>
        <p:spPr>
          <a:xfrm>
            <a:off x="9985686" y="6187078"/>
            <a:ext cx="2443869" cy="4219104"/>
          </a:xfrm>
          <a:prstGeom prst="rect">
            <a:avLst/>
          </a:prstGeom>
        </p:spPr>
        <p:txBody>
          <a:bodyPr lIns="0" tIns="0" rIns="0" bIns="0" rtlCol="0" anchor="t">
            <a:spAutoFit/>
          </a:bodyPr>
          <a:lstStyle/>
          <a:p>
            <a:pPr algn="just">
              <a:lnSpc>
                <a:spcPts val="707"/>
              </a:lnSpc>
            </a:pPr>
            <a:r>
              <a:rPr lang="fr-FR" sz="707" spc="2" noProof="0" dirty="0">
                <a:solidFill>
                  <a:srgbClr val="231F20"/>
                </a:solidFill>
                <a:latin typeface="Avenir Bold Italics"/>
              </a:rPr>
              <a:t>Article 225-2 du Code Pénal </a:t>
            </a:r>
          </a:p>
          <a:p>
            <a:pPr algn="just">
              <a:lnSpc>
                <a:spcPts val="707"/>
              </a:lnSpc>
            </a:pPr>
            <a:r>
              <a:rPr lang="fr-FR" sz="707" spc="2" noProof="0" dirty="0">
                <a:solidFill>
                  <a:srgbClr val="231F20"/>
                </a:solidFill>
                <a:latin typeface="Avenir Italics"/>
                <a:ea typeface="Avenir Italics"/>
              </a:rPr>
              <a:t>Modifié par LOI n°2017-86 du 27 janvier 2017 - art. 177 </a:t>
            </a:r>
          </a:p>
          <a:p>
            <a:pPr algn="just">
              <a:lnSpc>
                <a:spcPts val="707"/>
              </a:lnSpc>
            </a:pPr>
            <a:r>
              <a:rPr lang="fr-FR" sz="707" spc="2" noProof="0" dirty="0">
                <a:solidFill>
                  <a:srgbClr val="231F20"/>
                </a:solidFill>
                <a:latin typeface="Avenir Italics"/>
              </a:rPr>
              <a:t>La discrimination définie aux articles 225-1 à 225-1-2, commise à l’égard d’une personne physique ou morale, est punie de trois ans d’emprisonnement et de 45 000 euros d’amende lorsqu’elle consiste : </a:t>
            </a:r>
          </a:p>
          <a:p>
            <a:pPr algn="just">
              <a:lnSpc>
                <a:spcPts val="707"/>
              </a:lnSpc>
            </a:pPr>
            <a:r>
              <a:rPr lang="fr-FR" sz="707" spc="2" noProof="0" dirty="0">
                <a:solidFill>
                  <a:srgbClr val="231F20"/>
                </a:solidFill>
                <a:latin typeface="Avenir Italics"/>
                <a:ea typeface="Avenir Italics"/>
              </a:rPr>
              <a:t>1° A refuser la fourniture d’un bien ou d’un service ; </a:t>
            </a:r>
          </a:p>
          <a:p>
            <a:pPr algn="just">
              <a:lnSpc>
                <a:spcPts val="707"/>
              </a:lnSpc>
            </a:pPr>
            <a:r>
              <a:rPr lang="fr-FR" sz="707" spc="2" noProof="0" dirty="0">
                <a:solidFill>
                  <a:srgbClr val="231F20"/>
                </a:solidFill>
                <a:latin typeface="Avenir Italics"/>
                <a:ea typeface="Avenir Italics"/>
              </a:rPr>
              <a:t>2° A entraver l’exercice normal d’une activité économique quelconque ; </a:t>
            </a:r>
          </a:p>
          <a:p>
            <a:pPr algn="just">
              <a:lnSpc>
                <a:spcPts val="707"/>
              </a:lnSpc>
            </a:pPr>
            <a:r>
              <a:rPr lang="fr-FR" sz="707" spc="2" noProof="0" dirty="0">
                <a:solidFill>
                  <a:srgbClr val="231F20"/>
                </a:solidFill>
                <a:latin typeface="Avenir Italics"/>
                <a:ea typeface="Avenir Italics"/>
              </a:rPr>
              <a:t>3° A refuser d’embaucher, à sanctionner ou à licencier une personne ; </a:t>
            </a:r>
          </a:p>
          <a:p>
            <a:pPr algn="just">
              <a:lnSpc>
                <a:spcPts val="707"/>
              </a:lnSpc>
            </a:pPr>
            <a:r>
              <a:rPr lang="fr-FR" sz="707" spc="2" noProof="0" dirty="0">
                <a:solidFill>
                  <a:srgbClr val="231F20"/>
                </a:solidFill>
                <a:latin typeface="Avenir Italics"/>
                <a:ea typeface="Avenir Italics"/>
              </a:rPr>
              <a:t>4° A subordonner la fourniture d’un bien ou d’un service à une condition fondée sur l’un des éléments visés à l’article 225-1 ou prévue aux articles 225-1-1 ou 225-1-2 ; </a:t>
            </a:r>
          </a:p>
          <a:p>
            <a:pPr algn="just">
              <a:lnSpc>
                <a:spcPts val="707"/>
              </a:lnSpc>
            </a:pPr>
            <a:r>
              <a:rPr lang="fr-FR" sz="707" spc="2" noProof="0" dirty="0">
                <a:solidFill>
                  <a:srgbClr val="231F20"/>
                </a:solidFill>
                <a:latin typeface="Avenir Italics"/>
                <a:ea typeface="Avenir Italics"/>
              </a:rPr>
              <a:t>5° A subordonner une offre d’emploi, une demande de stage ou une période de formation en entreprise à une condition fondée sur l’un </a:t>
            </a:r>
          </a:p>
          <a:p>
            <a:pPr algn="just">
              <a:lnSpc>
                <a:spcPts val="707"/>
              </a:lnSpc>
            </a:pPr>
            <a:r>
              <a:rPr lang="fr-FR" sz="707" spc="2" noProof="0" dirty="0">
                <a:solidFill>
                  <a:srgbClr val="231F20"/>
                </a:solidFill>
                <a:latin typeface="Avenir Italics"/>
              </a:rPr>
              <a:t>des éléments visés à l’article 225-1 ou prévue aux articles 225-1-1 ou 225-1-2 ; </a:t>
            </a:r>
          </a:p>
          <a:p>
            <a:pPr algn="just">
              <a:lnSpc>
                <a:spcPts val="707"/>
              </a:lnSpc>
            </a:pPr>
            <a:r>
              <a:rPr lang="fr-FR" sz="707" spc="2" noProof="0" dirty="0">
                <a:solidFill>
                  <a:srgbClr val="231F20"/>
                </a:solidFill>
                <a:latin typeface="Avenir Italics"/>
                <a:ea typeface="Avenir Italics"/>
              </a:rPr>
              <a:t>6° A refuser d’accepter une personne à l’un des stages visés par le 2° de l’article L. 412-8 du code de la sécurité sociale. </a:t>
            </a:r>
          </a:p>
          <a:p>
            <a:pPr algn="just">
              <a:lnSpc>
                <a:spcPts val="707"/>
              </a:lnSpc>
            </a:pPr>
            <a:r>
              <a:rPr lang="fr-FR" sz="707" spc="2" noProof="0" dirty="0">
                <a:solidFill>
                  <a:srgbClr val="231F20"/>
                </a:solidFill>
                <a:latin typeface="Avenir Italics"/>
                <a:ea typeface="Avenir Italics"/>
              </a:rPr>
              <a:t>Lorsque le refus discriminatoire prévu au 1° est commis dans un lieu accueillant du public ou aux fins d’en interdire l’accès, les peines sont portées à cinq ans d’emprisonnement et à 75 000 euros d’amende.</a:t>
            </a:r>
          </a:p>
          <a:p>
            <a:pPr algn="just">
              <a:lnSpc>
                <a:spcPts val="707"/>
              </a:lnSpc>
            </a:pPr>
            <a:r>
              <a:rPr lang="fr-FR" sz="707" spc="2" noProof="0" dirty="0">
                <a:solidFill>
                  <a:srgbClr val="231F20"/>
                </a:solidFill>
                <a:latin typeface="Avenir Italics"/>
              </a:rPr>
              <a:t>Article 225-3 du Code Pénal </a:t>
            </a:r>
          </a:p>
          <a:p>
            <a:pPr algn="just">
              <a:lnSpc>
                <a:spcPts val="707"/>
              </a:lnSpc>
            </a:pPr>
            <a:r>
              <a:rPr lang="fr-FR" sz="707" spc="2" noProof="0" dirty="0">
                <a:solidFill>
                  <a:srgbClr val="231F20"/>
                </a:solidFill>
                <a:latin typeface="Avenir Italics"/>
                <a:ea typeface="Avenir Italics"/>
              </a:rPr>
              <a:t>Modifié par LOI n°2021-1017 du 2 août 2021 - art. 18 </a:t>
            </a:r>
          </a:p>
          <a:p>
            <a:pPr algn="just">
              <a:lnSpc>
                <a:spcPts val="707"/>
              </a:lnSpc>
            </a:pPr>
            <a:r>
              <a:rPr lang="fr-FR" sz="707" spc="2" noProof="0" dirty="0">
                <a:solidFill>
                  <a:srgbClr val="231F20"/>
                </a:solidFill>
                <a:latin typeface="Avenir Italics"/>
                <a:ea typeface="Avenir Italics"/>
              </a:rPr>
              <a:t>1° Aux discriminations fondées sur l’état de santé, lorsqu’elles consistent en des opérations ayant pour objet la prévention et la couverture du risque décès, des risques portant atteinte à l’intégrité physique de la personne ou des risques d’incapacité de travail ou d’invalidité. Toutefois, ces discriminations sont punies des peines prévues à l’article précédent lorsqu’elles se fondent sur la prise en compte de tests génétiques prédictifs ayant pour objet une maladie qui n’est pas encore déclarée ou une prédisposition génétique à une maladie ou qu’elles se fondent sur la prise en compte des conséquences sur l’état de santé d’un prélèvement d’organe tel que défini à l’article L. 1231-1 du code de la santé publique ou de données issues de techniques d’imagerie cérébrale ; </a:t>
            </a:r>
          </a:p>
          <a:p>
            <a:pPr algn="just">
              <a:lnSpc>
                <a:spcPts val="707"/>
              </a:lnSpc>
            </a:pPr>
            <a:r>
              <a:rPr lang="fr-FR" sz="707" spc="2" noProof="0" dirty="0">
                <a:solidFill>
                  <a:srgbClr val="231F20"/>
                </a:solidFill>
                <a:latin typeface="Avenir Italics"/>
                <a:ea typeface="Avenir Italics"/>
              </a:rPr>
              <a:t>2° Aux discriminations fondées sur l’état de santé ou le handicap, lorsqu’elles consistent en un refus d’embauche ou un licenciement fondé sur l’inaptitude médicalement constatée soit dans le cadre du titre IV du livre II du code du travail, soit dans le cadre des lois portant dispositions statutaires relatives à la fonction publique ;</a:t>
            </a:r>
          </a:p>
        </p:txBody>
      </p:sp>
      <p:sp>
        <p:nvSpPr>
          <p:cNvPr id="161" name="TextBox 161"/>
          <p:cNvSpPr txBox="1"/>
          <p:nvPr/>
        </p:nvSpPr>
        <p:spPr>
          <a:xfrm>
            <a:off x="12510381" y="6187078"/>
            <a:ext cx="2443869" cy="4412555"/>
          </a:xfrm>
          <a:prstGeom prst="rect">
            <a:avLst/>
          </a:prstGeom>
        </p:spPr>
        <p:txBody>
          <a:bodyPr lIns="0" tIns="0" rIns="0" bIns="0" rtlCol="0" anchor="t">
            <a:spAutoFit/>
          </a:bodyPr>
          <a:lstStyle/>
          <a:p>
            <a:pPr algn="just">
              <a:lnSpc>
                <a:spcPts val="830"/>
              </a:lnSpc>
            </a:pPr>
            <a:r>
              <a:rPr lang="fr-FR" sz="707" spc="2" noProof="0" dirty="0">
                <a:solidFill>
                  <a:srgbClr val="231F20"/>
                </a:solidFill>
                <a:latin typeface="Avenir Italics"/>
                <a:ea typeface="Avenir Italics"/>
              </a:rPr>
              <a:t>3° Aux discriminations fondées, en matière d’embauche, sur un motif mentionné à l’article 225-1 du présent code, lorsqu’un tel motif constitue une exigence professionnelle essentielle et déterminante et pour autant que l’objectif soit légitime et l’exigence proportionnée ; </a:t>
            </a:r>
          </a:p>
          <a:p>
            <a:pPr algn="just">
              <a:lnSpc>
                <a:spcPts val="830"/>
              </a:lnSpc>
            </a:pPr>
            <a:endParaRPr lang="fr-FR" sz="707" spc="-3" noProof="0" dirty="0">
              <a:solidFill>
                <a:srgbClr val="231F20"/>
              </a:solidFill>
              <a:latin typeface="Avenir"/>
              <a:ea typeface="Avenir"/>
            </a:endParaRPr>
          </a:p>
          <a:p>
            <a:pPr algn="just">
              <a:lnSpc>
                <a:spcPts val="830"/>
              </a:lnSpc>
            </a:pPr>
            <a:r>
              <a:rPr lang="fr-FR" sz="707" spc="-3" noProof="0" dirty="0">
                <a:solidFill>
                  <a:srgbClr val="231F20"/>
                </a:solidFill>
                <a:latin typeface="Avenir"/>
                <a:ea typeface="Avenir"/>
              </a:rPr>
              <a:t>4° Aux discriminations fondées, en matière d’accès aux biens et services, sur le sexe lorsque cette discrimination est justifiée par la protection </a:t>
            </a:r>
          </a:p>
          <a:p>
            <a:pPr algn="just">
              <a:lnSpc>
                <a:spcPts val="830"/>
              </a:lnSpc>
            </a:pPr>
            <a:r>
              <a:rPr lang="fr-FR" sz="707" spc="-3" noProof="0" dirty="0">
                <a:solidFill>
                  <a:srgbClr val="231F20"/>
                </a:solidFill>
                <a:latin typeface="Avenir"/>
              </a:rPr>
              <a:t>des victimes de violences à caractère sexuel, des considérations liées au respect de la vie privée et de la décence, la promotion de l’égalité des sexes ou des intérêts des hommes ou des femmes, la liberté </a:t>
            </a:r>
          </a:p>
          <a:p>
            <a:pPr algn="just">
              <a:lnSpc>
                <a:spcPts val="830"/>
              </a:lnSpc>
            </a:pPr>
            <a:r>
              <a:rPr lang="fr-FR" sz="707" spc="-3" noProof="0" dirty="0">
                <a:solidFill>
                  <a:srgbClr val="231F20"/>
                </a:solidFill>
                <a:latin typeface="Avenir"/>
              </a:rPr>
              <a:t>d’association ou l’organisation d’activités sportives ; </a:t>
            </a:r>
          </a:p>
          <a:p>
            <a:pPr algn="just">
              <a:lnSpc>
                <a:spcPts val="830"/>
              </a:lnSpc>
            </a:pPr>
            <a:r>
              <a:rPr lang="fr-FR" sz="707" spc="-3" noProof="0" dirty="0">
                <a:solidFill>
                  <a:srgbClr val="231F20"/>
                </a:solidFill>
                <a:latin typeface="Avenir"/>
                <a:ea typeface="Avenir"/>
              </a:rPr>
              <a:t>5° Aux refus d’embauche fondés sur la nationalité lorsqu’ils résultent de l’application des dispositions statutaires relatives à la fonction publique ; </a:t>
            </a:r>
          </a:p>
          <a:p>
            <a:pPr algn="just">
              <a:lnSpc>
                <a:spcPts val="830"/>
              </a:lnSpc>
            </a:pPr>
            <a:r>
              <a:rPr lang="fr-FR" sz="707" spc="-3" noProof="0" dirty="0">
                <a:solidFill>
                  <a:srgbClr val="231F20"/>
                </a:solidFill>
                <a:latin typeface="Avenir"/>
                <a:ea typeface="Avenir"/>
              </a:rPr>
              <a:t>6° Aux discriminations liées au lieu de résidence lorsque la personne chargée de la fourniture d’un bien ou service se trouve en situation de danger manifeste. </a:t>
            </a:r>
          </a:p>
          <a:p>
            <a:pPr algn="just">
              <a:lnSpc>
                <a:spcPts val="830"/>
              </a:lnSpc>
            </a:pPr>
            <a:r>
              <a:rPr lang="fr-FR" sz="707" spc="-3" noProof="0" dirty="0">
                <a:solidFill>
                  <a:srgbClr val="231F20"/>
                </a:solidFill>
                <a:latin typeface="Avenir"/>
              </a:rPr>
              <a:t>Les mesures prises en faveur des personnes résidant dans certaines zones géographiques et visant à favoriser l’égalité de traitement ne constituent pas une discrimination. </a:t>
            </a:r>
          </a:p>
          <a:p>
            <a:pPr algn="just">
              <a:lnSpc>
                <a:spcPts val="830"/>
              </a:lnSpc>
            </a:pPr>
            <a:r>
              <a:rPr lang="fr-FR" sz="707" spc="-3" noProof="0" dirty="0">
                <a:solidFill>
                  <a:srgbClr val="231F20"/>
                </a:solidFill>
                <a:latin typeface="Avenir Bold"/>
              </a:rPr>
              <a:t>Article 225-3-1 du Code Pénal </a:t>
            </a:r>
          </a:p>
          <a:p>
            <a:pPr algn="just">
              <a:lnSpc>
                <a:spcPts val="830"/>
              </a:lnSpc>
            </a:pPr>
            <a:r>
              <a:rPr lang="fr-FR" sz="707" spc="-3" noProof="0" dirty="0">
                <a:solidFill>
                  <a:srgbClr val="231F20"/>
                </a:solidFill>
                <a:latin typeface="Avenir Italics"/>
                <a:ea typeface="Avenir Italics"/>
              </a:rPr>
              <a:t>Création Loi n°2006-396 du 31 mars 2006 - art. 45 () JORF 2 avril 2006 </a:t>
            </a:r>
          </a:p>
          <a:p>
            <a:pPr algn="just">
              <a:lnSpc>
                <a:spcPts val="830"/>
              </a:lnSpc>
            </a:pPr>
            <a:r>
              <a:rPr lang="fr-FR" sz="707" spc="-3" noProof="0" dirty="0">
                <a:solidFill>
                  <a:srgbClr val="231F20"/>
                </a:solidFill>
                <a:latin typeface="Avenir"/>
              </a:rPr>
              <a:t>Les délits prévus par la présente section sont constitués même s’ils sont commis à l’encontre d’une ou plusieurs personnes ayant sollicité l’un des biens, actes, services ou contrats mentionnés à l’article 225-2 dans le but de démontrer l’existence du comportement discriminatoire, dès lors que la preuve de ce comportement est établie.</a:t>
            </a:r>
            <a:r>
              <a:rPr lang="fr-FR" sz="707" spc="-3" noProof="0" dirty="0">
                <a:solidFill>
                  <a:srgbClr val="000000"/>
                </a:solidFill>
                <a:latin typeface="Avenir"/>
              </a:rPr>
              <a:t> </a:t>
            </a:r>
          </a:p>
          <a:p>
            <a:pPr algn="just">
              <a:lnSpc>
                <a:spcPts val="830"/>
              </a:lnSpc>
            </a:pPr>
            <a:r>
              <a:rPr lang="fr-FR" sz="707" spc="-3" noProof="0" dirty="0">
                <a:solidFill>
                  <a:srgbClr val="231F20"/>
                </a:solidFill>
                <a:latin typeface="Avenir Bold"/>
              </a:rPr>
              <a:t>Article 225-4 du Code Pénal </a:t>
            </a:r>
          </a:p>
          <a:p>
            <a:pPr algn="just">
              <a:lnSpc>
                <a:spcPts val="830"/>
              </a:lnSpc>
            </a:pPr>
            <a:r>
              <a:rPr lang="fr-FR" sz="707" spc="-3" noProof="0" dirty="0">
                <a:solidFill>
                  <a:srgbClr val="231F20"/>
                </a:solidFill>
                <a:latin typeface="Avenir Italics"/>
                <a:ea typeface="Avenir Italics"/>
              </a:rPr>
              <a:t>Modifié par LOI n°2009-526 du 12 mai 2009 - art. 124 </a:t>
            </a:r>
          </a:p>
          <a:p>
            <a:pPr algn="just">
              <a:lnSpc>
                <a:spcPts val="830"/>
              </a:lnSpc>
            </a:pPr>
            <a:r>
              <a:rPr lang="fr-FR" sz="707" spc="-3" noProof="0" dirty="0">
                <a:solidFill>
                  <a:srgbClr val="231F20"/>
                </a:solidFill>
                <a:latin typeface="Avenir"/>
              </a:rPr>
              <a:t>Les personnes morales déclarées responsables pénalement, dans les </a:t>
            </a:r>
          </a:p>
          <a:p>
            <a:pPr algn="just">
              <a:lnSpc>
                <a:spcPts val="830"/>
              </a:lnSpc>
            </a:pPr>
            <a:r>
              <a:rPr lang="fr-FR" sz="707" spc="-3" noProof="0" dirty="0">
                <a:solidFill>
                  <a:srgbClr val="231F20"/>
                </a:solidFill>
                <a:latin typeface="Avenir"/>
                <a:ea typeface="Avenir"/>
              </a:rPr>
              <a:t>conditions prévues par l’article 121-2, des infractions définies à l’article 225-2 encourent, outre l’amende suivant les modalités prévues par l’article 131-38, les peines prévues par les 2° à 5°, 8° et 9° de l’article 131-39. </a:t>
            </a:r>
          </a:p>
          <a:p>
            <a:pPr algn="just">
              <a:lnSpc>
                <a:spcPts val="830"/>
              </a:lnSpc>
            </a:pPr>
            <a:r>
              <a:rPr lang="fr-FR" sz="707" spc="-3" noProof="0" dirty="0">
                <a:solidFill>
                  <a:srgbClr val="231F20"/>
                </a:solidFill>
                <a:latin typeface="Avenir"/>
                <a:ea typeface="Avenir"/>
              </a:rPr>
              <a:t>L’interdiction mentionnée au 2° de l’article 131-39 porte sur l’activité dans l’exercice ou à l’occasion de l’exercice de laquelle l’infraction a été commise. </a:t>
            </a:r>
          </a:p>
        </p:txBody>
      </p:sp>
      <p:sp>
        <p:nvSpPr>
          <p:cNvPr id="162" name="TextBox 162"/>
          <p:cNvSpPr txBox="1"/>
          <p:nvPr/>
        </p:nvSpPr>
        <p:spPr>
          <a:xfrm>
            <a:off x="4504767" y="5195248"/>
            <a:ext cx="2538808" cy="151452"/>
          </a:xfrm>
          <a:prstGeom prst="rect">
            <a:avLst/>
          </a:prstGeom>
        </p:spPr>
        <p:txBody>
          <a:bodyPr wrap="square" lIns="0" tIns="0" rIns="0" bIns="0" rtlCol="0" anchor="t">
            <a:spAutoFit/>
          </a:bodyPr>
          <a:lstStyle/>
          <a:p>
            <a:pPr algn="l"/>
            <a:r>
              <a:rPr lang="fr-FR" sz="984" spc="10" noProof="0" dirty="0">
                <a:solidFill>
                  <a:srgbClr val="536070"/>
                </a:solidFill>
                <a:latin typeface="Avenir Italics"/>
              </a:rPr>
              <a:t>PREVY – Prévention &amp; Santé au Travail </a:t>
            </a:r>
          </a:p>
        </p:txBody>
      </p:sp>
      <p:sp>
        <p:nvSpPr>
          <p:cNvPr id="163" name="TextBox 163"/>
          <p:cNvSpPr txBox="1"/>
          <p:nvPr/>
        </p:nvSpPr>
        <p:spPr>
          <a:xfrm>
            <a:off x="4494427" y="5537630"/>
            <a:ext cx="2542387" cy="256480"/>
          </a:xfrm>
          <a:prstGeom prst="rect">
            <a:avLst/>
          </a:prstGeom>
        </p:spPr>
        <p:txBody>
          <a:bodyPr wrap="square" lIns="0" tIns="0" rIns="0" bIns="0" rtlCol="0" anchor="t">
            <a:spAutoFit/>
          </a:bodyPr>
          <a:lstStyle/>
          <a:p>
            <a:pPr algn="l">
              <a:lnSpc>
                <a:spcPts val="984"/>
              </a:lnSpc>
            </a:pPr>
            <a:r>
              <a:rPr lang="fr-FR" sz="984" spc="10" noProof="0" dirty="0">
                <a:solidFill>
                  <a:srgbClr val="536070"/>
                </a:solidFill>
                <a:latin typeface="Avenir Italics"/>
              </a:rPr>
              <a:t>215 rue Georges Besse </a:t>
            </a:r>
          </a:p>
          <a:p>
            <a:pPr algn="l">
              <a:lnSpc>
                <a:spcPts val="984"/>
              </a:lnSpc>
            </a:pPr>
            <a:r>
              <a:rPr lang="fr-FR" sz="984" spc="10" noProof="0" dirty="0">
                <a:solidFill>
                  <a:srgbClr val="536070"/>
                </a:solidFill>
                <a:latin typeface="Avenir Italics"/>
              </a:rPr>
              <a:t>30000 – Nîmes</a:t>
            </a:r>
          </a:p>
        </p:txBody>
      </p:sp>
      <p:sp>
        <p:nvSpPr>
          <p:cNvPr id="165" name="TextBox 165"/>
          <p:cNvSpPr txBox="1"/>
          <p:nvPr/>
        </p:nvSpPr>
        <p:spPr>
          <a:xfrm>
            <a:off x="4493124" y="6087802"/>
            <a:ext cx="1773605" cy="203902"/>
          </a:xfrm>
          <a:prstGeom prst="rect">
            <a:avLst/>
          </a:prstGeom>
        </p:spPr>
        <p:txBody>
          <a:bodyPr wrap="square" lIns="0" tIns="0" rIns="0" bIns="0" rtlCol="0" anchor="t">
            <a:spAutoFit/>
          </a:bodyPr>
          <a:lstStyle/>
          <a:p>
            <a:pPr algn="l">
              <a:lnSpc>
                <a:spcPts val="1781"/>
              </a:lnSpc>
            </a:pPr>
            <a:r>
              <a:rPr lang="fr-FR" sz="984" spc="10" noProof="0" dirty="0">
                <a:solidFill>
                  <a:srgbClr val="536070"/>
                </a:solidFill>
                <a:latin typeface="Avenir Italics"/>
              </a:rPr>
              <a:t>8h00-12h00 / 13h00-17h00</a:t>
            </a:r>
          </a:p>
        </p:txBody>
      </p:sp>
      <p:sp>
        <p:nvSpPr>
          <p:cNvPr id="166" name="TextBox 166"/>
          <p:cNvSpPr txBox="1"/>
          <p:nvPr/>
        </p:nvSpPr>
        <p:spPr>
          <a:xfrm>
            <a:off x="1081369" y="6025739"/>
            <a:ext cx="2515022" cy="165430"/>
          </a:xfrm>
          <a:prstGeom prst="rect">
            <a:avLst/>
          </a:prstGeom>
        </p:spPr>
        <p:txBody>
          <a:bodyPr lIns="0" tIns="0" rIns="0" bIns="0" rtlCol="0" anchor="t">
            <a:spAutoFit/>
          </a:bodyPr>
          <a:lstStyle/>
          <a:p>
            <a:pPr algn="l">
              <a:lnSpc>
                <a:spcPts val="1378"/>
              </a:lnSpc>
            </a:pPr>
            <a:r>
              <a:rPr lang="fr-FR" sz="984" spc="0" noProof="0" dirty="0">
                <a:solidFill>
                  <a:srgbClr val="536070"/>
                </a:solidFill>
                <a:latin typeface="Avenir Italics"/>
              </a:rPr>
              <a:t>Remplir ici horaires</a:t>
            </a:r>
          </a:p>
        </p:txBody>
      </p:sp>
      <p:sp>
        <p:nvSpPr>
          <p:cNvPr id="167" name="TextBox 167"/>
          <p:cNvSpPr txBox="1"/>
          <p:nvPr/>
        </p:nvSpPr>
        <p:spPr>
          <a:xfrm>
            <a:off x="1127381" y="5781771"/>
            <a:ext cx="2515022" cy="165430"/>
          </a:xfrm>
          <a:prstGeom prst="rect">
            <a:avLst/>
          </a:prstGeom>
        </p:spPr>
        <p:txBody>
          <a:bodyPr lIns="0" tIns="0" rIns="0" bIns="0" rtlCol="0" anchor="t">
            <a:spAutoFit/>
          </a:bodyPr>
          <a:lstStyle/>
          <a:p>
            <a:pPr algn="l">
              <a:lnSpc>
                <a:spcPts val="1378"/>
              </a:lnSpc>
            </a:pPr>
            <a:r>
              <a:rPr lang="fr-FR" sz="984" noProof="0" dirty="0">
                <a:solidFill>
                  <a:srgbClr val="536070"/>
                </a:solidFill>
                <a:latin typeface="Avenir Italics"/>
              </a:rPr>
              <a:t>Remplir ici téléphone</a:t>
            </a:r>
            <a:endParaRPr lang="fr-FR" sz="984" spc="0" noProof="0" dirty="0">
              <a:solidFill>
                <a:srgbClr val="536070"/>
              </a:solidFill>
              <a:latin typeface="Avenir Italics"/>
            </a:endParaRPr>
          </a:p>
        </p:txBody>
      </p:sp>
      <p:sp>
        <p:nvSpPr>
          <p:cNvPr id="168" name="TextBox 168"/>
          <p:cNvSpPr txBox="1"/>
          <p:nvPr/>
        </p:nvSpPr>
        <p:spPr>
          <a:xfrm>
            <a:off x="944493" y="5417860"/>
            <a:ext cx="2715666" cy="128240"/>
          </a:xfrm>
          <a:prstGeom prst="rect">
            <a:avLst/>
          </a:prstGeom>
        </p:spPr>
        <p:txBody>
          <a:bodyPr wrap="square" lIns="0" tIns="0" rIns="0" bIns="0" rtlCol="0" anchor="t">
            <a:spAutoFit/>
          </a:bodyPr>
          <a:lstStyle/>
          <a:p>
            <a:pPr>
              <a:lnSpc>
                <a:spcPts val="984"/>
              </a:lnSpc>
            </a:pPr>
            <a:r>
              <a:rPr lang="fr-FR" sz="984" spc="10" noProof="0" dirty="0">
                <a:solidFill>
                  <a:srgbClr val="536070"/>
                </a:solidFill>
                <a:latin typeface="Avenir Italics"/>
              </a:rPr>
              <a:t>Remplir ici adresse</a:t>
            </a:r>
          </a:p>
        </p:txBody>
      </p:sp>
      <p:sp>
        <p:nvSpPr>
          <p:cNvPr id="169" name="TextBox 169"/>
          <p:cNvSpPr txBox="1"/>
          <p:nvPr/>
        </p:nvSpPr>
        <p:spPr>
          <a:xfrm>
            <a:off x="4901084" y="1965356"/>
            <a:ext cx="2062402" cy="194284"/>
          </a:xfrm>
          <a:prstGeom prst="rect">
            <a:avLst/>
          </a:prstGeom>
        </p:spPr>
        <p:txBody>
          <a:bodyPr wrap="square" lIns="0" tIns="0" rIns="0" bIns="0" rtlCol="0" anchor="t">
            <a:spAutoFit/>
          </a:bodyPr>
          <a:lstStyle/>
          <a:p>
            <a:pPr algn="l">
              <a:lnSpc>
                <a:spcPts val="1696"/>
              </a:lnSpc>
            </a:pPr>
            <a:r>
              <a:rPr lang="fr-FR" sz="984" noProof="0" dirty="0">
                <a:solidFill>
                  <a:srgbClr val="536070"/>
                </a:solidFill>
                <a:latin typeface="Avenir Italics"/>
              </a:rPr>
              <a:t>CHU </a:t>
            </a:r>
            <a:r>
              <a:rPr lang="fr-FR" sz="984" noProof="0" dirty="0" err="1">
                <a:solidFill>
                  <a:srgbClr val="536070"/>
                </a:solidFill>
                <a:latin typeface="Avenir Italics"/>
              </a:rPr>
              <a:t>Carémeau</a:t>
            </a:r>
            <a:r>
              <a:rPr lang="fr-FR" sz="984" noProof="0" dirty="0">
                <a:solidFill>
                  <a:srgbClr val="536070"/>
                </a:solidFill>
                <a:latin typeface="Avenir Italics"/>
              </a:rPr>
              <a:t> - </a:t>
            </a:r>
            <a:r>
              <a:rPr lang="fr-FR" sz="1000" b="0" i="0" u="none" strike="noStrike" noProof="0" dirty="0">
                <a:solidFill>
                  <a:srgbClr val="448AAC"/>
                </a:solidFill>
                <a:effectLst/>
                <a:highlight>
                  <a:srgbClr val="FFFFFF"/>
                </a:highlight>
                <a:latin typeface="Roboto" panose="02000000000000000000" pitchFamily="2" charset="0"/>
                <a:hlinkClick r:id="rId15"/>
              </a:rPr>
              <a:t>04 66 68 68 68</a:t>
            </a:r>
            <a:endParaRPr lang="fr-FR" sz="984" noProof="0" dirty="0">
              <a:solidFill>
                <a:srgbClr val="536070"/>
              </a:solidFill>
              <a:latin typeface="Avenir Italics"/>
            </a:endParaRPr>
          </a:p>
        </p:txBody>
      </p:sp>
      <p:sp>
        <p:nvSpPr>
          <p:cNvPr id="170" name="TextBox 170"/>
          <p:cNvSpPr txBox="1"/>
          <p:nvPr/>
        </p:nvSpPr>
        <p:spPr>
          <a:xfrm>
            <a:off x="5479002" y="2180058"/>
            <a:ext cx="1659529" cy="194284"/>
          </a:xfrm>
          <a:prstGeom prst="rect">
            <a:avLst/>
          </a:prstGeom>
        </p:spPr>
        <p:txBody>
          <a:bodyPr wrap="square" lIns="0" tIns="0" rIns="0" bIns="0" rtlCol="0" anchor="t">
            <a:spAutoFit/>
          </a:bodyPr>
          <a:lstStyle/>
          <a:p>
            <a:pPr algn="l">
              <a:lnSpc>
                <a:spcPts val="1696"/>
              </a:lnSpc>
            </a:pPr>
            <a:r>
              <a:rPr lang="fr-FR" sz="984" noProof="0" dirty="0">
                <a:solidFill>
                  <a:srgbClr val="536070"/>
                </a:solidFill>
                <a:latin typeface="Avenir Italics"/>
              </a:rPr>
              <a:t>Remplir ici nom et prénom</a:t>
            </a:r>
          </a:p>
        </p:txBody>
      </p:sp>
      <p:sp>
        <p:nvSpPr>
          <p:cNvPr id="172" name="TextBox 128">
            <a:extLst>
              <a:ext uri="{FF2B5EF4-FFF2-40B4-BE49-F238E27FC236}">
                <a16:creationId xmlns:a16="http://schemas.microsoft.com/office/drawing/2014/main" id="{B9BAE159-B86F-8E02-6A7D-CA15CB854F3C}"/>
              </a:ext>
            </a:extLst>
          </p:cNvPr>
          <p:cNvSpPr txBox="1"/>
          <p:nvPr/>
        </p:nvSpPr>
        <p:spPr>
          <a:xfrm>
            <a:off x="2938298" y="9264711"/>
            <a:ext cx="1960388" cy="344966"/>
          </a:xfrm>
          <a:prstGeom prst="rect">
            <a:avLst/>
          </a:prstGeom>
        </p:spPr>
        <p:txBody>
          <a:bodyPr lIns="0" tIns="0" rIns="0" bIns="0" rtlCol="0" anchor="t">
            <a:spAutoFit/>
          </a:bodyPr>
          <a:lstStyle/>
          <a:p>
            <a:pPr algn="ctr">
              <a:lnSpc>
                <a:spcPts val="1378"/>
              </a:lnSpc>
            </a:pPr>
            <a:r>
              <a:rPr lang="fr-FR" sz="984" spc="7" noProof="0" dirty="0">
                <a:solidFill>
                  <a:srgbClr val="536070"/>
                </a:solidFill>
                <a:latin typeface="Avenir Bold"/>
              </a:rPr>
              <a:t>INSERER ICI PHOTO DU</a:t>
            </a:r>
            <a:br>
              <a:rPr lang="fr-FR" sz="984" spc="7" noProof="0" dirty="0">
                <a:solidFill>
                  <a:srgbClr val="536070"/>
                </a:solidFill>
                <a:latin typeface="Avenir Bold"/>
              </a:rPr>
            </a:br>
            <a:r>
              <a:rPr lang="fr-FR" sz="984" spc="7" noProof="0" dirty="0">
                <a:solidFill>
                  <a:srgbClr val="536070"/>
                </a:solidFill>
                <a:latin typeface="Avenir Bold"/>
              </a:rPr>
              <a:t>POINT DE RASSEMBLEMENT</a:t>
            </a:r>
            <a:endParaRPr lang="fr-FR" sz="984" spc="7" noProof="0" dirty="0">
              <a:solidFill>
                <a:srgbClr val="000000"/>
              </a:solidFill>
              <a:latin typeface="Avenir Bold"/>
            </a:endParaRPr>
          </a:p>
        </p:txBody>
      </p:sp>
      <p:pic>
        <p:nvPicPr>
          <p:cNvPr id="140" name="Image 139" descr="Une image contenant Graphique, Police, cercle, logo&#10;&#10;Description générée automatiquement">
            <a:extLst>
              <a:ext uri="{FF2B5EF4-FFF2-40B4-BE49-F238E27FC236}">
                <a16:creationId xmlns:a16="http://schemas.microsoft.com/office/drawing/2014/main" id="{A0319EC8-A3B5-4A80-639A-8F3D6E1A32A1}"/>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97697" y="124385"/>
            <a:ext cx="1295012" cy="889118"/>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2982</Words>
  <Application>Microsoft Office PowerPoint</Application>
  <PresentationFormat>Personnalisé</PresentationFormat>
  <Paragraphs>191</Paragraphs>
  <Slides>1</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vt:i4>
      </vt:variant>
    </vt:vector>
  </HeadingPairs>
  <TitlesOfParts>
    <vt:vector size="9" baseType="lpstr">
      <vt:lpstr>Avenir Italics</vt:lpstr>
      <vt:lpstr>Avenir Bold</vt:lpstr>
      <vt:lpstr>Roboto</vt:lpstr>
      <vt:lpstr>Avenir Bold Italics</vt:lpstr>
      <vt:lpstr>Calibri</vt:lpstr>
      <vt:lpstr>Arial</vt:lpstr>
      <vt:lpstr>Avenir</vt:lpstr>
      <vt:lpstr>Office Theme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Panneau affichage obligatoire</dc:title>
  <dc:creator>RANC Mathieu</dc:creator>
  <cp:lastModifiedBy>COLLADOS Marine</cp:lastModifiedBy>
  <cp:revision>6</cp:revision>
  <dcterms:created xsi:type="dcterms:W3CDTF">2006-08-16T00:00:00Z</dcterms:created>
  <dcterms:modified xsi:type="dcterms:W3CDTF">2025-12-05T10:16:16Z</dcterms:modified>
  <dc:identifier>DAFpFNwLnsk</dc:identifier>
</cp:coreProperties>
</file>